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E2A7-FF9D-4FDD-9DF3-2FDF1544E4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3C1F-CB32-440C-8970-A7AFE6ED06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00CF-D8E5-4E9C-96F6-85ABE940E1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D878-C267-4993-A1FD-EAB11770F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916F1-143E-49A5-9D35-7C6D729543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0193A-80F7-4D76-ABD5-6D6CA7B68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6818-AAED-42D1-B130-D9504562A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7C1F-A1FA-4010-8A32-61CA9D3C3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DCCE9-F02F-4094-B958-167F57032B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EB12-9A06-465A-A1EB-17041D4DAB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78ECB-67FD-447C-A64E-ACB6E21805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2F952F2-5108-4F93-8857-E13B31895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Volumetric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Concentration of Solutions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726112"/>
          </a:xfrm>
          <a:noFill/>
        </p:spPr>
        <p:txBody>
          <a:bodyPr/>
          <a:lstStyle/>
          <a:p>
            <a:pPr lvl="1"/>
            <a:r>
              <a:rPr lang="en-GB" smtClean="0">
                <a:effectLst/>
              </a:rPr>
              <a:t>Q: A solution is labelled 0.15M HCl.  How many grams of HCl are present in 1 litre?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M</a:t>
            </a:r>
            <a:r>
              <a:rPr lang="en-GB" baseline="-25000" smtClean="0">
                <a:solidFill>
                  <a:srgbClr val="FF9966"/>
                </a:solidFill>
                <a:effectLst/>
              </a:rPr>
              <a:t>r</a:t>
            </a:r>
            <a:r>
              <a:rPr lang="en-GB" smtClean="0">
                <a:solidFill>
                  <a:srgbClr val="FF9966"/>
                </a:solidFill>
                <a:effectLst/>
              </a:rPr>
              <a:t> of HCl = 36.5g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solidFill>
                  <a:srgbClr val="FF9966"/>
                </a:solidFill>
                <a:effectLst/>
              </a:rPr>
              <a:t>	    1M solution contains 36.5g / l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solidFill>
                  <a:srgbClr val="FF9966"/>
                </a:solidFill>
                <a:effectLst/>
              </a:rPr>
              <a:t>		   0.15M solution = 36.5 x 0.15 = 5.475g</a:t>
            </a:r>
          </a:p>
          <a:p>
            <a:pPr lvl="1">
              <a:buFont typeface="Wingdings" pitchFamily="2" charset="2"/>
              <a:buNone/>
            </a:pPr>
            <a:endParaRPr lang="en-GB" smtClean="0">
              <a:solidFill>
                <a:srgbClr val="FF9966"/>
              </a:solidFill>
              <a:effectLst/>
            </a:endParaRPr>
          </a:p>
          <a:p>
            <a:pPr lvl="1"/>
            <a:r>
              <a:rPr lang="en-GB" smtClean="0">
                <a:effectLst/>
              </a:rPr>
              <a:t>Q: A solution contains 4.9g H</a:t>
            </a:r>
            <a:r>
              <a:rPr lang="en-GB" baseline="-25000" smtClean="0">
                <a:effectLst/>
              </a:rPr>
              <a:t>2</a:t>
            </a:r>
            <a:r>
              <a:rPr lang="en-GB" smtClean="0">
                <a:effectLst/>
              </a:rPr>
              <a:t>SO</a:t>
            </a:r>
            <a:r>
              <a:rPr lang="en-GB" baseline="-25000" smtClean="0">
                <a:effectLst/>
              </a:rPr>
              <a:t>4</a:t>
            </a:r>
            <a:r>
              <a:rPr lang="en-GB" smtClean="0">
                <a:effectLst/>
              </a:rPr>
              <a:t> in 100cm</a:t>
            </a:r>
            <a:r>
              <a:rPr lang="en-GB" baseline="30000" smtClean="0">
                <a:effectLst/>
              </a:rPr>
              <a:t>3</a:t>
            </a:r>
            <a:r>
              <a:rPr lang="en-GB" smtClean="0">
                <a:effectLst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effectLst/>
              </a:rPr>
              <a:t>	Calculate the concentration in mol/l.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M</a:t>
            </a:r>
            <a:r>
              <a:rPr lang="en-GB" baseline="-25000" smtClean="0">
                <a:solidFill>
                  <a:srgbClr val="FF9966"/>
                </a:solidFill>
                <a:effectLst/>
              </a:rPr>
              <a:t>r</a:t>
            </a:r>
            <a:r>
              <a:rPr lang="en-GB" smtClean="0">
                <a:solidFill>
                  <a:srgbClr val="FF9966"/>
                </a:solidFill>
                <a:effectLst/>
              </a:rPr>
              <a:t> of H</a:t>
            </a:r>
            <a:r>
              <a:rPr lang="en-GB" baseline="-25000" smtClean="0">
                <a:solidFill>
                  <a:srgbClr val="FF9966"/>
                </a:solidFill>
                <a:effectLst/>
              </a:rPr>
              <a:t>2</a:t>
            </a:r>
            <a:r>
              <a:rPr lang="en-GB" smtClean="0">
                <a:solidFill>
                  <a:srgbClr val="FF9966"/>
                </a:solidFill>
                <a:effectLst/>
              </a:rPr>
              <a:t>SO</a:t>
            </a:r>
            <a:r>
              <a:rPr lang="en-GB" baseline="-25000" smtClean="0">
                <a:solidFill>
                  <a:srgbClr val="FF9966"/>
                </a:solidFill>
                <a:effectLst/>
              </a:rPr>
              <a:t>4 </a:t>
            </a:r>
            <a:r>
              <a:rPr lang="en-GB" smtClean="0">
                <a:solidFill>
                  <a:srgbClr val="FF9966"/>
                </a:solidFill>
                <a:effectLst/>
              </a:rPr>
              <a:t>= 98g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solidFill>
                  <a:srgbClr val="FF9966"/>
                </a:solidFill>
                <a:effectLst/>
              </a:rPr>
              <a:t>       4.9 </a:t>
            </a:r>
            <a:r>
              <a:rPr lang="en-GB" smtClean="0">
                <a:solidFill>
                  <a:srgbClr val="FF9966"/>
                </a:solidFill>
                <a:effectLst/>
                <a:sym typeface="Symbol" pitchFamily="18" charset="2"/>
              </a:rPr>
              <a:t> 98 = 0.05mol in 100cm</a:t>
            </a:r>
            <a:r>
              <a:rPr lang="en-GB" baseline="30000" smtClean="0">
                <a:solidFill>
                  <a:srgbClr val="FF9966"/>
                </a:solidFill>
                <a:effectLst/>
                <a:sym typeface="Symbol" pitchFamily="18" charset="2"/>
              </a:rPr>
              <a:t>3</a:t>
            </a:r>
            <a:endParaRPr lang="en-GB" smtClean="0">
              <a:solidFill>
                <a:srgbClr val="FF9966"/>
              </a:solidFill>
              <a:effectLst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GB" smtClean="0">
                <a:solidFill>
                  <a:srgbClr val="FF9966"/>
                </a:solidFill>
                <a:effectLst/>
                <a:sym typeface="Symbol" pitchFamily="18" charset="2"/>
              </a:rPr>
              <a:t>	     0.05 x 10 = 0.5mol/l</a:t>
            </a:r>
            <a:endParaRPr lang="en-GB" baseline="-25000" smtClean="0">
              <a:solidFill>
                <a:srgbClr val="FF9966"/>
              </a:solidFill>
              <a:effectLst/>
              <a:sym typeface="Symbol" pitchFamily="18" charset="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sz="4000" smtClean="0">
                <a:effectLst/>
              </a:rPr>
              <a:t>Effect of Dilution on Concentration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GB" smtClean="0">
                <a:effectLst/>
              </a:rPr>
              <a:t>When a solution is diluted, more solvent is added.</a:t>
            </a:r>
          </a:p>
          <a:p>
            <a:r>
              <a:rPr lang="en-GB" smtClean="0">
                <a:effectLst/>
              </a:rPr>
              <a:t>The quantity of solute remains unchanged.</a:t>
            </a:r>
          </a:p>
          <a:p>
            <a:endParaRPr lang="en-GB" smtClean="0">
              <a:effectLst/>
            </a:endParaRPr>
          </a:p>
        </p:txBody>
      </p:sp>
      <p:grpSp>
        <p:nvGrpSpPr>
          <p:cNvPr id="24621" name="Group 45"/>
          <p:cNvGrpSpPr>
            <a:grpSpLocks/>
          </p:cNvGrpSpPr>
          <p:nvPr/>
        </p:nvGrpSpPr>
        <p:grpSpPr bwMode="auto">
          <a:xfrm>
            <a:off x="2339975" y="3644900"/>
            <a:ext cx="4649788" cy="2324100"/>
            <a:chOff x="1474" y="2296"/>
            <a:chExt cx="2929" cy="1464"/>
          </a:xfrm>
        </p:grpSpPr>
        <p:grpSp>
          <p:nvGrpSpPr>
            <p:cNvPr id="23556" name="Group 43"/>
            <p:cNvGrpSpPr>
              <a:grpSpLocks/>
            </p:cNvGrpSpPr>
            <p:nvPr/>
          </p:nvGrpSpPr>
          <p:grpSpPr bwMode="auto">
            <a:xfrm>
              <a:off x="1474" y="2296"/>
              <a:ext cx="1240" cy="1464"/>
              <a:chOff x="1474" y="2296"/>
              <a:chExt cx="1240" cy="1464"/>
            </a:xfrm>
          </p:grpSpPr>
          <p:sp>
            <p:nvSpPr>
              <p:cNvPr id="23576" name="AutoShape 6"/>
              <p:cNvSpPr>
                <a:spLocks noChangeArrowheads="1"/>
              </p:cNvSpPr>
              <p:nvPr/>
            </p:nvSpPr>
            <p:spPr bwMode="auto">
              <a:xfrm>
                <a:off x="1474" y="2296"/>
                <a:ext cx="1240" cy="1464"/>
              </a:xfrm>
              <a:prstGeom prst="can">
                <a:avLst>
                  <a:gd name="adj" fmla="val 2435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AutoShape 7"/>
              <p:cNvSpPr>
                <a:spLocks noChangeArrowheads="1"/>
              </p:cNvSpPr>
              <p:nvPr/>
            </p:nvSpPr>
            <p:spPr bwMode="auto">
              <a:xfrm>
                <a:off x="1482" y="2864"/>
                <a:ext cx="1217" cy="888"/>
              </a:xfrm>
              <a:prstGeom prst="can">
                <a:avLst>
                  <a:gd name="adj" fmla="val 31426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Oval 8"/>
              <p:cNvSpPr>
                <a:spLocks noChangeArrowheads="1"/>
              </p:cNvSpPr>
              <p:nvPr/>
            </p:nvSpPr>
            <p:spPr bwMode="auto">
              <a:xfrm>
                <a:off x="1563" y="3136"/>
                <a:ext cx="105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Oval 9"/>
              <p:cNvSpPr>
                <a:spLocks noChangeArrowheads="1"/>
              </p:cNvSpPr>
              <p:nvPr/>
            </p:nvSpPr>
            <p:spPr bwMode="auto">
              <a:xfrm>
                <a:off x="1724" y="3280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Oval 10"/>
              <p:cNvSpPr>
                <a:spLocks noChangeArrowheads="1"/>
              </p:cNvSpPr>
              <p:nvPr/>
            </p:nvSpPr>
            <p:spPr bwMode="auto">
              <a:xfrm>
                <a:off x="1908" y="3192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Oval 11"/>
              <p:cNvSpPr>
                <a:spLocks noChangeArrowheads="1"/>
              </p:cNvSpPr>
              <p:nvPr/>
            </p:nvSpPr>
            <p:spPr bwMode="auto">
              <a:xfrm>
                <a:off x="1476" y="3328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Oval 12"/>
              <p:cNvSpPr>
                <a:spLocks noChangeArrowheads="1"/>
              </p:cNvSpPr>
              <p:nvPr/>
            </p:nvSpPr>
            <p:spPr bwMode="auto">
              <a:xfrm>
                <a:off x="1628" y="3504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Oval 13"/>
              <p:cNvSpPr>
                <a:spLocks noChangeArrowheads="1"/>
              </p:cNvSpPr>
              <p:nvPr/>
            </p:nvSpPr>
            <p:spPr bwMode="auto">
              <a:xfrm>
                <a:off x="1828" y="3592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Oval 14"/>
              <p:cNvSpPr>
                <a:spLocks noChangeArrowheads="1"/>
              </p:cNvSpPr>
              <p:nvPr/>
            </p:nvSpPr>
            <p:spPr bwMode="auto">
              <a:xfrm>
                <a:off x="1876" y="3416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Oval 15"/>
              <p:cNvSpPr>
                <a:spLocks noChangeArrowheads="1"/>
              </p:cNvSpPr>
              <p:nvPr/>
            </p:nvSpPr>
            <p:spPr bwMode="auto">
              <a:xfrm>
                <a:off x="2164" y="3208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Oval 16"/>
              <p:cNvSpPr>
                <a:spLocks noChangeArrowheads="1"/>
              </p:cNvSpPr>
              <p:nvPr/>
            </p:nvSpPr>
            <p:spPr bwMode="auto">
              <a:xfrm>
                <a:off x="2164" y="3592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Oval 17"/>
              <p:cNvSpPr>
                <a:spLocks noChangeArrowheads="1"/>
              </p:cNvSpPr>
              <p:nvPr/>
            </p:nvSpPr>
            <p:spPr bwMode="auto">
              <a:xfrm>
                <a:off x="2076" y="3392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Oval 18"/>
              <p:cNvSpPr>
                <a:spLocks noChangeArrowheads="1"/>
              </p:cNvSpPr>
              <p:nvPr/>
            </p:nvSpPr>
            <p:spPr bwMode="auto">
              <a:xfrm>
                <a:off x="2385" y="3160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Oval 19"/>
              <p:cNvSpPr>
                <a:spLocks noChangeArrowheads="1"/>
              </p:cNvSpPr>
              <p:nvPr/>
            </p:nvSpPr>
            <p:spPr bwMode="auto">
              <a:xfrm>
                <a:off x="2339" y="3336"/>
                <a:ext cx="105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Oval 20"/>
              <p:cNvSpPr>
                <a:spLocks noChangeArrowheads="1"/>
              </p:cNvSpPr>
              <p:nvPr/>
            </p:nvSpPr>
            <p:spPr bwMode="auto">
              <a:xfrm>
                <a:off x="2564" y="3320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Oval 21"/>
              <p:cNvSpPr>
                <a:spLocks noChangeArrowheads="1"/>
              </p:cNvSpPr>
              <p:nvPr/>
            </p:nvSpPr>
            <p:spPr bwMode="auto">
              <a:xfrm>
                <a:off x="2595" y="3104"/>
                <a:ext cx="105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2" name="Oval 22"/>
              <p:cNvSpPr>
                <a:spLocks noChangeArrowheads="1"/>
              </p:cNvSpPr>
              <p:nvPr/>
            </p:nvSpPr>
            <p:spPr bwMode="auto">
              <a:xfrm>
                <a:off x="2347" y="3528"/>
                <a:ext cx="104" cy="11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Oval 23"/>
              <p:cNvSpPr>
                <a:spLocks noChangeArrowheads="1"/>
              </p:cNvSpPr>
              <p:nvPr/>
            </p:nvSpPr>
            <p:spPr bwMode="auto">
              <a:xfrm>
                <a:off x="2555" y="3536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57" name="Group 44"/>
            <p:cNvGrpSpPr>
              <a:grpSpLocks/>
            </p:cNvGrpSpPr>
            <p:nvPr/>
          </p:nvGrpSpPr>
          <p:grpSpPr bwMode="auto">
            <a:xfrm>
              <a:off x="3162" y="2296"/>
              <a:ext cx="1241" cy="1464"/>
              <a:chOff x="3162" y="2296"/>
              <a:chExt cx="1241" cy="1464"/>
            </a:xfrm>
          </p:grpSpPr>
          <p:sp>
            <p:nvSpPr>
              <p:cNvPr id="23558" name="AutoShape 25"/>
              <p:cNvSpPr>
                <a:spLocks noChangeArrowheads="1"/>
              </p:cNvSpPr>
              <p:nvPr/>
            </p:nvSpPr>
            <p:spPr bwMode="auto">
              <a:xfrm>
                <a:off x="3162" y="2296"/>
                <a:ext cx="1241" cy="1464"/>
              </a:xfrm>
              <a:prstGeom prst="can">
                <a:avLst>
                  <a:gd name="adj" fmla="val 2433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9" name="AutoShape 26"/>
              <p:cNvSpPr>
                <a:spLocks noChangeArrowheads="1"/>
              </p:cNvSpPr>
              <p:nvPr/>
            </p:nvSpPr>
            <p:spPr bwMode="auto">
              <a:xfrm>
                <a:off x="3170" y="2632"/>
                <a:ext cx="1222" cy="1120"/>
              </a:xfrm>
              <a:prstGeom prst="can">
                <a:avLst>
                  <a:gd name="adj" fmla="val 21157"/>
                </a:avLst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Oval 27"/>
              <p:cNvSpPr>
                <a:spLocks noChangeArrowheads="1"/>
              </p:cNvSpPr>
              <p:nvPr/>
            </p:nvSpPr>
            <p:spPr bwMode="auto">
              <a:xfrm>
                <a:off x="3244" y="2928"/>
                <a:ext cx="104" cy="113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Oval 28"/>
              <p:cNvSpPr>
                <a:spLocks noChangeArrowheads="1"/>
              </p:cNvSpPr>
              <p:nvPr/>
            </p:nvSpPr>
            <p:spPr bwMode="auto">
              <a:xfrm>
                <a:off x="3380" y="3160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Oval 29"/>
              <p:cNvSpPr>
                <a:spLocks noChangeArrowheads="1"/>
              </p:cNvSpPr>
              <p:nvPr/>
            </p:nvSpPr>
            <p:spPr bwMode="auto">
              <a:xfrm>
                <a:off x="3525" y="2961"/>
                <a:ext cx="103" cy="111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Oval 30"/>
              <p:cNvSpPr>
                <a:spLocks noChangeArrowheads="1"/>
              </p:cNvSpPr>
              <p:nvPr/>
            </p:nvSpPr>
            <p:spPr bwMode="auto">
              <a:xfrm>
                <a:off x="3211" y="3328"/>
                <a:ext cx="105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Oval 31"/>
              <p:cNvSpPr>
                <a:spLocks noChangeArrowheads="1"/>
              </p:cNvSpPr>
              <p:nvPr/>
            </p:nvSpPr>
            <p:spPr bwMode="auto">
              <a:xfrm>
                <a:off x="3268" y="3561"/>
                <a:ext cx="103" cy="111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Oval 32"/>
              <p:cNvSpPr>
                <a:spLocks noChangeArrowheads="1"/>
              </p:cNvSpPr>
              <p:nvPr/>
            </p:nvSpPr>
            <p:spPr bwMode="auto">
              <a:xfrm>
                <a:off x="3517" y="3592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Oval 33"/>
              <p:cNvSpPr>
                <a:spLocks noChangeArrowheads="1"/>
              </p:cNvSpPr>
              <p:nvPr/>
            </p:nvSpPr>
            <p:spPr bwMode="auto">
              <a:xfrm>
                <a:off x="3524" y="3400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Oval 34"/>
              <p:cNvSpPr>
                <a:spLocks noChangeArrowheads="1"/>
              </p:cNvSpPr>
              <p:nvPr/>
            </p:nvSpPr>
            <p:spPr bwMode="auto">
              <a:xfrm>
                <a:off x="3805" y="2961"/>
                <a:ext cx="103" cy="111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Oval 35"/>
              <p:cNvSpPr>
                <a:spLocks noChangeArrowheads="1"/>
              </p:cNvSpPr>
              <p:nvPr/>
            </p:nvSpPr>
            <p:spPr bwMode="auto">
              <a:xfrm>
                <a:off x="3853" y="3592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Oval 36"/>
              <p:cNvSpPr>
                <a:spLocks noChangeArrowheads="1"/>
              </p:cNvSpPr>
              <p:nvPr/>
            </p:nvSpPr>
            <p:spPr bwMode="auto">
              <a:xfrm>
                <a:off x="3652" y="3184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0" name="Oval 37"/>
              <p:cNvSpPr>
                <a:spLocks noChangeArrowheads="1"/>
              </p:cNvSpPr>
              <p:nvPr/>
            </p:nvSpPr>
            <p:spPr bwMode="auto">
              <a:xfrm>
                <a:off x="4105" y="2920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Oval 38"/>
              <p:cNvSpPr>
                <a:spLocks noChangeArrowheads="1"/>
              </p:cNvSpPr>
              <p:nvPr/>
            </p:nvSpPr>
            <p:spPr bwMode="auto">
              <a:xfrm>
                <a:off x="3964" y="3200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Oval 39"/>
              <p:cNvSpPr>
                <a:spLocks noChangeArrowheads="1"/>
              </p:cNvSpPr>
              <p:nvPr/>
            </p:nvSpPr>
            <p:spPr bwMode="auto">
              <a:xfrm>
                <a:off x="4253" y="3320"/>
                <a:ext cx="103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Oval 40"/>
              <p:cNvSpPr>
                <a:spLocks noChangeArrowheads="1"/>
              </p:cNvSpPr>
              <p:nvPr/>
            </p:nvSpPr>
            <p:spPr bwMode="auto">
              <a:xfrm>
                <a:off x="4284" y="3104"/>
                <a:ext cx="105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Oval 41"/>
              <p:cNvSpPr>
                <a:spLocks noChangeArrowheads="1"/>
              </p:cNvSpPr>
              <p:nvPr/>
            </p:nvSpPr>
            <p:spPr bwMode="auto">
              <a:xfrm>
                <a:off x="3891" y="3399"/>
                <a:ext cx="105" cy="114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Oval 42"/>
              <p:cNvSpPr>
                <a:spLocks noChangeArrowheads="1"/>
              </p:cNvSpPr>
              <p:nvPr/>
            </p:nvSpPr>
            <p:spPr bwMode="auto">
              <a:xfrm>
                <a:off x="4244" y="3536"/>
                <a:ext cx="104" cy="112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64700"/>
                  </a:gs>
                </a:gsLst>
                <a:lin ang="18900000" scaled="1"/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1813"/>
            <a:ext cx="8229600" cy="5789612"/>
          </a:xfrm>
          <a:noFill/>
        </p:spPr>
        <p:txBody>
          <a:bodyPr/>
          <a:lstStyle/>
          <a:p>
            <a:r>
              <a:rPr lang="en-GB" smtClean="0">
                <a:effectLst/>
              </a:rPr>
              <a:t>To calculate the effect of dilution on concentration:</a:t>
            </a:r>
          </a:p>
          <a:p>
            <a:pPr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u="sng" smtClean="0">
                <a:effectLst/>
              </a:rPr>
              <a:t>V</a:t>
            </a:r>
            <a:r>
              <a:rPr lang="en-GB" u="sng" baseline="-25000" smtClean="0">
                <a:effectLst/>
              </a:rPr>
              <a:t>dil</a:t>
            </a:r>
            <a:r>
              <a:rPr lang="en-GB" u="sng" smtClean="0">
                <a:effectLst/>
              </a:rPr>
              <a:t>   x   M</a:t>
            </a:r>
            <a:r>
              <a:rPr lang="en-GB" u="sng" baseline="-25000" smtClean="0">
                <a:effectLst/>
              </a:rPr>
              <a:t>dil</a:t>
            </a:r>
            <a:r>
              <a:rPr lang="en-GB" smtClean="0">
                <a:effectLst/>
              </a:rPr>
              <a:t>    =    </a:t>
            </a:r>
            <a:r>
              <a:rPr lang="en-GB" u="sng" smtClean="0">
                <a:effectLst/>
              </a:rPr>
              <a:t>V</a:t>
            </a:r>
            <a:r>
              <a:rPr lang="en-GB" u="sng" baseline="-25000" smtClean="0">
                <a:effectLst/>
              </a:rPr>
              <a:t>conc</a:t>
            </a:r>
            <a:r>
              <a:rPr lang="en-GB" u="sng" smtClean="0">
                <a:effectLst/>
              </a:rPr>
              <a:t>   x   M</a:t>
            </a:r>
            <a:r>
              <a:rPr lang="en-GB" u="sng" baseline="-25000" smtClean="0">
                <a:effectLst/>
              </a:rPr>
              <a:t>conc</a:t>
            </a:r>
            <a:endParaRPr lang="en-GB" u="sng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mtClean="0">
                <a:effectLst/>
              </a:rPr>
              <a:t>       1000                        1000</a:t>
            </a:r>
          </a:p>
          <a:p>
            <a:pPr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282575"/>
            <a:ext cx="8229600" cy="5943600"/>
          </a:xfrm>
          <a:noFill/>
        </p:spPr>
        <p:txBody>
          <a:bodyPr/>
          <a:lstStyle/>
          <a:p>
            <a:r>
              <a:rPr lang="en-GB" sz="2800" smtClean="0">
                <a:effectLst/>
              </a:rPr>
              <a:t>Q: What volume of 18M HCl would be required to prepare 250cm</a:t>
            </a:r>
            <a:r>
              <a:rPr lang="en-GB" sz="2800" baseline="30000" smtClean="0">
                <a:effectLst/>
              </a:rPr>
              <a:t>3</a:t>
            </a:r>
            <a:r>
              <a:rPr lang="en-GB" sz="2800" smtClean="0">
                <a:effectLst/>
              </a:rPr>
              <a:t> of 0.5M HCl?</a:t>
            </a:r>
          </a:p>
          <a:p>
            <a:pPr>
              <a:buFont typeface="Wingdings" pitchFamily="2" charset="2"/>
              <a:buNone/>
            </a:pPr>
            <a:endParaRPr lang="en-GB" sz="280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z="2800" smtClean="0">
                <a:effectLst/>
              </a:rPr>
              <a:t>	</a:t>
            </a:r>
            <a:r>
              <a:rPr lang="en-GB" sz="2600" smtClean="0">
                <a:solidFill>
                  <a:srgbClr val="FF9966"/>
                </a:solidFill>
                <a:effectLst/>
              </a:rPr>
              <a:t>A:  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V</a:t>
            </a:r>
            <a:r>
              <a:rPr lang="en-GB" sz="2600" u="sng" baseline="-25000" smtClean="0">
                <a:solidFill>
                  <a:srgbClr val="FF9966"/>
                </a:solidFill>
                <a:effectLst/>
              </a:rPr>
              <a:t>dil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   x   M</a:t>
            </a:r>
            <a:r>
              <a:rPr lang="en-GB" sz="2600" u="sng" baseline="-25000" smtClean="0">
                <a:solidFill>
                  <a:srgbClr val="FF9966"/>
                </a:solidFill>
                <a:effectLst/>
              </a:rPr>
              <a:t>dil</a:t>
            </a:r>
            <a:r>
              <a:rPr lang="en-GB" sz="2600" smtClean="0">
                <a:solidFill>
                  <a:srgbClr val="FF9966"/>
                </a:solidFill>
                <a:effectLst/>
              </a:rPr>
              <a:t>    =    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V</a:t>
            </a:r>
            <a:r>
              <a:rPr lang="en-GB" sz="2600" u="sng" baseline="-25000" smtClean="0">
                <a:solidFill>
                  <a:srgbClr val="FF9966"/>
                </a:solidFill>
                <a:effectLst/>
              </a:rPr>
              <a:t>conc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   x   M</a:t>
            </a:r>
            <a:r>
              <a:rPr lang="en-GB" sz="2600" u="sng" baseline="-25000" smtClean="0">
                <a:solidFill>
                  <a:srgbClr val="FF9966"/>
                </a:solidFill>
                <a:effectLst/>
              </a:rPr>
              <a:t>conc</a:t>
            </a:r>
            <a:endParaRPr lang="en-GB" sz="2600" u="sng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             1000                        1000</a:t>
            </a: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250  x  0.5  </a:t>
            </a:r>
            <a:r>
              <a:rPr lang="en-GB" sz="2600" smtClean="0">
                <a:solidFill>
                  <a:srgbClr val="FF9966"/>
                </a:solidFill>
                <a:effectLst/>
              </a:rPr>
              <a:t>	=	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V</a:t>
            </a:r>
            <a:r>
              <a:rPr lang="en-GB" sz="2600" u="sng" baseline="-25000" smtClean="0">
                <a:solidFill>
                  <a:srgbClr val="FF9966"/>
                </a:solidFill>
                <a:effectLst/>
              </a:rPr>
              <a:t>conc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  x  18  </a:t>
            </a:r>
            <a:endParaRPr lang="en-GB" sz="2600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      1000                     1000</a:t>
            </a:r>
          </a:p>
          <a:p>
            <a:pPr>
              <a:buFont typeface="Wingdings" pitchFamily="2" charset="2"/>
              <a:buNone/>
            </a:pPr>
            <a:endParaRPr lang="en-GB" sz="2600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</a:t>
            </a:r>
            <a:r>
              <a:rPr lang="en-GB" sz="2600" u="sng" smtClean="0">
                <a:solidFill>
                  <a:srgbClr val="FF9966"/>
                </a:solidFill>
                <a:effectLst/>
              </a:rPr>
              <a:t>250  x  0.5  </a:t>
            </a:r>
            <a:r>
              <a:rPr lang="en-GB" sz="2600" smtClean="0">
                <a:solidFill>
                  <a:srgbClr val="FF9966"/>
                </a:solidFill>
                <a:effectLst/>
              </a:rPr>
              <a:t>   	=	V</a:t>
            </a:r>
            <a:r>
              <a:rPr lang="en-GB" sz="2600" baseline="-25000" smtClean="0">
                <a:solidFill>
                  <a:srgbClr val="FF9966"/>
                </a:solidFill>
                <a:effectLst/>
              </a:rPr>
              <a:t>conc</a:t>
            </a:r>
            <a:endParaRPr lang="en-GB" sz="2600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	18</a:t>
            </a:r>
          </a:p>
          <a:p>
            <a:pPr>
              <a:buFont typeface="Wingdings" pitchFamily="2" charset="2"/>
              <a:buNone/>
            </a:pPr>
            <a:r>
              <a:rPr lang="en-GB" sz="2600" smtClean="0">
                <a:solidFill>
                  <a:srgbClr val="FF9966"/>
                </a:solidFill>
                <a:effectLst/>
              </a:rPr>
              <a:t>		6.94cm</a:t>
            </a:r>
            <a:r>
              <a:rPr lang="en-GB" sz="2600" baseline="30000" smtClean="0">
                <a:solidFill>
                  <a:srgbClr val="FF9966"/>
                </a:solidFill>
                <a:effectLst/>
              </a:rPr>
              <a:t>3</a:t>
            </a:r>
            <a:r>
              <a:rPr lang="en-GB" sz="2600" smtClean="0">
                <a:solidFill>
                  <a:srgbClr val="FF9966"/>
                </a:solidFill>
                <a:effectLst/>
              </a:rPr>
              <a:t>     		=	 V</a:t>
            </a:r>
            <a:r>
              <a:rPr lang="en-GB" sz="2600" baseline="-25000" smtClean="0">
                <a:solidFill>
                  <a:srgbClr val="FF9966"/>
                </a:solidFill>
                <a:effectLst/>
              </a:rPr>
              <a:t>conc</a:t>
            </a:r>
            <a:endParaRPr lang="en-GB" sz="2600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endParaRPr lang="en-GB" sz="2600" smtClean="0">
              <a:solidFill>
                <a:srgbClr val="FF9966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endParaRPr lang="en-GB" sz="2600" smtClean="0">
              <a:solidFill>
                <a:srgbClr val="FF9966"/>
              </a:solidFill>
              <a:effectLst/>
            </a:endParaRP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1625600" y="3763963"/>
            <a:ext cx="4232275" cy="261937"/>
            <a:chOff x="1114" y="2379"/>
            <a:chExt cx="2666" cy="165"/>
          </a:xfrm>
        </p:grpSpPr>
        <p:sp>
          <p:nvSpPr>
            <p:cNvPr id="25603" name="Line 4"/>
            <p:cNvSpPr>
              <a:spLocks noChangeShapeType="1"/>
            </p:cNvSpPr>
            <p:nvPr/>
          </p:nvSpPr>
          <p:spPr bwMode="auto">
            <a:xfrm flipV="1">
              <a:off x="1114" y="2379"/>
              <a:ext cx="831" cy="149"/>
            </a:xfrm>
            <a:prstGeom prst="line">
              <a:avLst/>
            </a:prstGeom>
            <a:noFill/>
            <a:ln w="25400">
              <a:solidFill>
                <a:srgbClr val="FF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Line 5"/>
            <p:cNvSpPr>
              <a:spLocks noChangeShapeType="1"/>
            </p:cNvSpPr>
            <p:nvPr/>
          </p:nvSpPr>
          <p:spPr bwMode="auto">
            <a:xfrm flipV="1">
              <a:off x="2949" y="2395"/>
              <a:ext cx="831" cy="149"/>
            </a:xfrm>
            <a:prstGeom prst="line">
              <a:avLst/>
            </a:prstGeom>
            <a:noFill/>
            <a:ln w="25400">
              <a:solidFill>
                <a:srgbClr val="FF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smtClean="0">
                <a:effectLst/>
              </a:rPr>
              <a:t>Standard Solutions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GB" smtClean="0">
                <a:effectLst/>
              </a:rPr>
              <a:t>A standard solution is a solution of accurately known concentration</a:t>
            </a:r>
          </a:p>
          <a:p>
            <a:r>
              <a:rPr lang="en-GB" smtClean="0">
                <a:effectLst/>
              </a:rPr>
              <a:t>It is prepared by dissolving an exact mass of solute in a solvent producing a definite known volume of the solution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smtClean="0">
                <a:effectLst/>
              </a:rPr>
              <a:t>Primary Standard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27150"/>
            <a:ext cx="8229600" cy="5148263"/>
          </a:xfrm>
          <a:noFill/>
        </p:spPr>
        <p:txBody>
          <a:bodyPr/>
          <a:lstStyle/>
          <a:p>
            <a:r>
              <a:rPr lang="en-GB" sz="2800" dirty="0" smtClean="0">
                <a:effectLst/>
              </a:rPr>
              <a:t>Pure and stable state</a:t>
            </a:r>
          </a:p>
          <a:p>
            <a:r>
              <a:rPr lang="en-GB" sz="2800" dirty="0" smtClean="0">
                <a:effectLst/>
              </a:rPr>
              <a:t>Soluble in water</a:t>
            </a:r>
          </a:p>
          <a:p>
            <a:r>
              <a:rPr lang="en-GB" sz="2800" dirty="0" smtClean="0">
                <a:effectLst/>
              </a:rPr>
              <a:t>Anhydrous (not hydrated)</a:t>
            </a:r>
          </a:p>
          <a:p>
            <a:r>
              <a:rPr lang="en-GB" sz="2800" dirty="0" smtClean="0">
                <a:effectLst/>
              </a:rPr>
              <a:t>No water loss (no efflorescence)</a:t>
            </a:r>
          </a:p>
          <a:p>
            <a:r>
              <a:rPr lang="en-GB" sz="2800" dirty="0" smtClean="0">
                <a:effectLst/>
              </a:rPr>
              <a:t>Not </a:t>
            </a:r>
            <a:r>
              <a:rPr lang="en-GB" sz="2800" dirty="0" smtClean="0">
                <a:effectLst/>
              </a:rPr>
              <a:t>deliquescent (solid that turns into liquid)</a:t>
            </a:r>
            <a:endParaRPr lang="en-GB" sz="2800" dirty="0" smtClean="0">
              <a:effectLst/>
            </a:endParaRPr>
          </a:p>
          <a:p>
            <a:r>
              <a:rPr lang="en-GB" sz="2800" dirty="0" smtClean="0">
                <a:effectLst/>
              </a:rPr>
              <a:t>Not </a:t>
            </a:r>
            <a:r>
              <a:rPr lang="en-GB" sz="2800" dirty="0" smtClean="0">
                <a:effectLst/>
              </a:rPr>
              <a:t>hygroscopic (absorbs moisture from air)</a:t>
            </a:r>
            <a:endParaRPr lang="en-GB" sz="2800" dirty="0" smtClean="0">
              <a:effectLst/>
            </a:endParaRPr>
          </a:p>
          <a:p>
            <a:r>
              <a:rPr lang="en-GB" sz="2800" dirty="0" smtClean="0">
                <a:effectLst/>
              </a:rPr>
              <a:t>Does not </a:t>
            </a:r>
            <a:r>
              <a:rPr lang="en-GB" sz="2800" dirty="0" smtClean="0">
                <a:effectLst/>
              </a:rPr>
              <a:t>sublime (solid turns directly onto gas)</a:t>
            </a:r>
            <a:endParaRPr lang="en-GB" sz="2800" dirty="0" smtClean="0">
              <a:effectLst/>
            </a:endParaRPr>
          </a:p>
          <a:p>
            <a:r>
              <a:rPr lang="en-GB" sz="2800" dirty="0" smtClean="0">
                <a:effectLst/>
              </a:rPr>
              <a:t>High Molecular Mass</a:t>
            </a:r>
          </a:p>
          <a:p>
            <a:r>
              <a:rPr lang="en-GB" sz="2800" dirty="0" smtClean="0">
                <a:effectLst/>
              </a:rPr>
              <a:t>Used to produce a solution of accurately known concentration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en-GB" smtClean="0">
                <a:effectLst/>
              </a:rPr>
              <a:t>Examples of Primary Standards</a:t>
            </a: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390525" y="327025"/>
            <a:ext cx="4160838" cy="1620838"/>
            <a:chOff x="246" y="206"/>
            <a:chExt cx="2621" cy="1021"/>
          </a:xfrm>
        </p:grpSpPr>
        <p:pic>
          <p:nvPicPr>
            <p:cNvPr id="2868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220788">
              <a:off x="246" y="206"/>
              <a:ext cx="1154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Text Box 7"/>
            <p:cNvSpPr txBox="1">
              <a:spLocks noChangeArrowheads="1"/>
            </p:cNvSpPr>
            <p:nvPr/>
          </p:nvSpPr>
          <p:spPr bwMode="auto">
            <a:xfrm>
              <a:off x="1317" y="315"/>
              <a:ext cx="15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Sodium Chloride</a:t>
              </a:r>
            </a:p>
          </p:txBody>
        </p:sp>
      </p:grp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4254500" y="3881438"/>
            <a:ext cx="3892550" cy="1819275"/>
            <a:chOff x="2680" y="2445"/>
            <a:chExt cx="2452" cy="1146"/>
          </a:xfrm>
        </p:grpSpPr>
        <p:pic>
          <p:nvPicPr>
            <p:cNvPr id="2867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87301">
              <a:off x="4380" y="2445"/>
              <a:ext cx="752" cy="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0" name="Text Box 9"/>
            <p:cNvSpPr txBox="1">
              <a:spLocks noChangeArrowheads="1"/>
            </p:cNvSpPr>
            <p:nvPr/>
          </p:nvSpPr>
          <p:spPr bwMode="auto">
            <a:xfrm>
              <a:off x="2680" y="2823"/>
              <a:ext cx="155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400"/>
                <a:t>Anhydrous Sodium Carbonate</a:t>
              </a:r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430213" y="3275013"/>
            <a:ext cx="3444875" cy="2671762"/>
            <a:chOff x="271" y="2063"/>
            <a:chExt cx="2170" cy="1683"/>
          </a:xfrm>
        </p:grpSpPr>
        <p:pic>
          <p:nvPicPr>
            <p:cNvPr id="28677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483968">
              <a:off x="389" y="2063"/>
              <a:ext cx="1185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8" name="Text Box 11"/>
            <p:cNvSpPr txBox="1">
              <a:spLocks noChangeArrowheads="1"/>
            </p:cNvSpPr>
            <p:nvPr/>
          </p:nvSpPr>
          <p:spPr bwMode="auto">
            <a:xfrm>
              <a:off x="271" y="3458"/>
              <a:ext cx="2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Potassium Dichromate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0050"/>
            <a:ext cx="8229600" cy="5897563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>
                <a:effectLst/>
              </a:rPr>
              <a:t>Common substances that are </a:t>
            </a:r>
            <a:r>
              <a:rPr lang="en-GB" b="1" smtClean="0">
                <a:effectLst/>
              </a:rPr>
              <a:t>not</a:t>
            </a:r>
            <a:r>
              <a:rPr lang="en-GB" smtClean="0">
                <a:effectLst/>
              </a:rPr>
              <a:t> primary standards include:</a:t>
            </a:r>
          </a:p>
          <a:p>
            <a:pPr lvl="1"/>
            <a:r>
              <a:rPr lang="en-GB" smtClean="0">
                <a:effectLst/>
              </a:rPr>
              <a:t>Sulfuric acid – absorbs water vapour from the air.</a:t>
            </a:r>
          </a:p>
          <a:p>
            <a:pPr lvl="1"/>
            <a:r>
              <a:rPr lang="en-GB" smtClean="0">
                <a:effectLst/>
              </a:rPr>
              <a:t>Sodium hydroxide – absorbs water vapour from the air.</a:t>
            </a:r>
          </a:p>
          <a:p>
            <a:pPr lvl="1"/>
            <a:r>
              <a:rPr lang="en-GB" smtClean="0">
                <a:effectLst/>
              </a:rPr>
              <a:t>Iodine – sublimes.</a:t>
            </a:r>
          </a:p>
          <a:p>
            <a:pPr lvl="1"/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smtClean="0">
                <a:effectLst/>
              </a:rPr>
              <a:t>Concentration of Solutions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>
                <a:effectLst/>
              </a:rPr>
              <a:t>Remember:</a:t>
            </a:r>
          </a:p>
          <a:p>
            <a:r>
              <a:rPr lang="en-GB" smtClean="0">
                <a:effectLst/>
              </a:rPr>
              <a:t>Solution – A mixture of a solute and a solvent</a:t>
            </a:r>
          </a:p>
          <a:p>
            <a:r>
              <a:rPr lang="en-GB" smtClean="0">
                <a:effectLst/>
              </a:rPr>
              <a:t>Solvent – The liquid in which the solute is dissolved</a:t>
            </a:r>
          </a:p>
          <a:p>
            <a:r>
              <a:rPr lang="en-GB" smtClean="0">
                <a:effectLst/>
              </a:rPr>
              <a:t>Solute – The substance that is dissolved in the solvent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20713"/>
            <a:ext cx="8229600" cy="5510212"/>
          </a:xfrm>
          <a:noFill/>
        </p:spPr>
        <p:txBody>
          <a:bodyPr/>
          <a:lstStyle/>
          <a:p>
            <a:r>
              <a:rPr lang="en-GB" smtClean="0">
                <a:effectLst/>
              </a:rPr>
              <a:t>Dilute Solution – contains a small amount of solute per solvent</a:t>
            </a:r>
          </a:p>
          <a:p>
            <a:pPr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r>
              <a:rPr lang="en-GB" smtClean="0">
                <a:effectLst/>
              </a:rPr>
              <a:t>Concentrated Solution – contains a large amount of solute per solvent</a:t>
            </a:r>
          </a:p>
          <a:p>
            <a:endParaRPr lang="en-GB" smtClean="0">
              <a:effectLst/>
            </a:endParaRPr>
          </a:p>
          <a:p>
            <a:r>
              <a:rPr lang="en-GB" smtClean="0">
                <a:effectLst/>
              </a:rPr>
              <a:t>Concentration – the amount of solute that is dissolved in a specific volume of solution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229600" cy="3024188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>
                <a:effectLst/>
              </a:rPr>
              <a:t>In some solutions concentration can be indicated by </a:t>
            </a:r>
            <a:r>
              <a:rPr lang="en-GB" smtClean="0">
                <a:solidFill>
                  <a:srgbClr val="FF9966"/>
                </a:solidFill>
                <a:effectLst/>
              </a:rPr>
              <a:t>colour intensity</a:t>
            </a:r>
            <a:r>
              <a:rPr lang="en-GB" smtClean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mtClean="0">
                <a:effectLst/>
              </a:rPr>
              <a:t>The </a:t>
            </a:r>
            <a:r>
              <a:rPr lang="en-GB" smtClean="0">
                <a:solidFill>
                  <a:srgbClr val="FF9966"/>
                </a:solidFill>
                <a:effectLst/>
              </a:rPr>
              <a:t>less intense</a:t>
            </a:r>
            <a:r>
              <a:rPr lang="en-GB" smtClean="0">
                <a:effectLst/>
              </a:rPr>
              <a:t> the colour – </a:t>
            </a:r>
            <a:r>
              <a:rPr lang="en-GB" smtClean="0">
                <a:solidFill>
                  <a:srgbClr val="FF9966"/>
                </a:solidFill>
                <a:effectLst/>
              </a:rPr>
              <a:t>dilute</a:t>
            </a:r>
            <a:r>
              <a:rPr lang="en-GB" smtClean="0">
                <a:effectLst/>
              </a:rPr>
              <a:t> solution</a:t>
            </a:r>
          </a:p>
          <a:p>
            <a:pPr>
              <a:lnSpc>
                <a:spcPct val="90000"/>
              </a:lnSpc>
            </a:pPr>
            <a:r>
              <a:rPr lang="en-GB" smtClean="0">
                <a:effectLst/>
              </a:rPr>
              <a:t>The </a:t>
            </a:r>
            <a:r>
              <a:rPr lang="en-GB" smtClean="0">
                <a:solidFill>
                  <a:srgbClr val="FF9966"/>
                </a:solidFill>
                <a:effectLst/>
              </a:rPr>
              <a:t>more intense</a:t>
            </a:r>
            <a:r>
              <a:rPr lang="en-GB" smtClean="0">
                <a:effectLst/>
              </a:rPr>
              <a:t> the colour – </a:t>
            </a:r>
            <a:r>
              <a:rPr lang="en-GB" smtClean="0">
                <a:solidFill>
                  <a:srgbClr val="FF9966"/>
                </a:solidFill>
                <a:effectLst/>
              </a:rPr>
              <a:t>concentrated</a:t>
            </a:r>
            <a:r>
              <a:rPr lang="en-GB" smtClean="0">
                <a:effectLst/>
              </a:rPr>
              <a:t> solution</a:t>
            </a:r>
            <a:endParaRPr lang="en-GB" smtClean="0">
              <a:solidFill>
                <a:srgbClr val="FF9966"/>
              </a:solidFill>
              <a:effectLst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644900"/>
            <a:ext cx="5903913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6048375"/>
          </a:xfrm>
          <a:noFill/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GB" smtClean="0">
                <a:effectLst/>
              </a:rPr>
              <a:t>% Weight per weight (% w/w)</a:t>
            </a:r>
          </a:p>
          <a:p>
            <a:pPr marL="990600" lvl="1" indent="-533400"/>
            <a:r>
              <a:rPr lang="en-GB" smtClean="0">
                <a:effectLst/>
              </a:rPr>
              <a:t>Mass per 100g</a:t>
            </a:r>
          </a:p>
          <a:p>
            <a:pPr marL="990600" lvl="1" indent="-533400"/>
            <a:r>
              <a:rPr lang="en-GB" smtClean="0">
                <a:effectLst/>
              </a:rPr>
              <a:t>Example: </a:t>
            </a:r>
          </a:p>
          <a:p>
            <a:pPr marL="1371600" lvl="2" indent="-457200"/>
            <a:r>
              <a:rPr lang="en-GB" smtClean="0">
                <a:effectLst/>
              </a:rPr>
              <a:t>12% w/w means that there is 12g per 100g</a:t>
            </a:r>
          </a:p>
          <a:p>
            <a:pPr marL="1371600" lvl="2" indent="-457200"/>
            <a:r>
              <a:rPr lang="en-GB" smtClean="0">
                <a:effectLst/>
              </a:rPr>
              <a:t>Concentrated acid/base</a:t>
            </a:r>
          </a:p>
          <a:p>
            <a:pPr marL="1371600" lvl="2" indent="-457200"/>
            <a:r>
              <a:rPr lang="en-GB" smtClean="0">
                <a:effectLst/>
              </a:rPr>
              <a:t>% iron in iron tablets</a:t>
            </a:r>
          </a:p>
          <a:p>
            <a:pPr marL="1371600" lvl="2" indent="-457200"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Q: In a 125g solution, there is 22.5g of HCl.  Express this concentration as %w/w.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22.5 </a:t>
            </a:r>
            <a:r>
              <a:rPr lang="en-GB" smtClean="0">
                <a:solidFill>
                  <a:srgbClr val="FF9966"/>
                </a:solidFill>
                <a:effectLst/>
                <a:sym typeface="Symbol" pitchFamily="18" charset="2"/>
              </a:rPr>
              <a:t> 125 x 100 = 18% w/w</a:t>
            </a:r>
          </a:p>
          <a:p>
            <a:pPr marL="1371600" lvl="2" indent="-457200">
              <a:buFont typeface="Wingdings" pitchFamily="2" charset="2"/>
              <a:buNone/>
            </a:pPr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832475"/>
          </a:xfrm>
          <a:noFill/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GB" smtClean="0">
                <a:effectLst/>
              </a:rPr>
              <a:t>% Weight per volume (%w/v)</a:t>
            </a:r>
          </a:p>
          <a:p>
            <a:pPr marL="990600" lvl="1" indent="-533400"/>
            <a:r>
              <a:rPr lang="en-GB" smtClean="0">
                <a:effectLst/>
              </a:rPr>
              <a:t>Mass per 100cm</a:t>
            </a:r>
            <a:r>
              <a:rPr lang="en-GB" baseline="30000" smtClean="0">
                <a:effectLst/>
              </a:rPr>
              <a:t>3</a:t>
            </a:r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Example:</a:t>
            </a:r>
          </a:p>
          <a:p>
            <a:pPr marL="1371600" lvl="2" indent="-457200"/>
            <a:r>
              <a:rPr lang="en-GB" smtClean="0">
                <a:effectLst/>
              </a:rPr>
              <a:t>30% w/v means that there is 30g per 100cm</a:t>
            </a:r>
            <a:r>
              <a:rPr lang="en-GB" baseline="30000" smtClean="0">
                <a:effectLst/>
              </a:rPr>
              <a:t>3</a:t>
            </a:r>
            <a:endParaRPr lang="en-GB" smtClean="0">
              <a:effectLst/>
            </a:endParaRPr>
          </a:p>
          <a:p>
            <a:pPr marL="1371600" lvl="2" indent="-457200"/>
            <a:r>
              <a:rPr lang="en-GB" smtClean="0">
                <a:effectLst/>
              </a:rPr>
              <a:t>Saline solution – 0.91% w/v NaCl</a:t>
            </a:r>
          </a:p>
          <a:p>
            <a:pPr marL="1371600" lvl="2" indent="-457200"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Q: A 1.4% solution of CaCl is required for an experiment.  If you need 250cm</a:t>
            </a:r>
            <a:r>
              <a:rPr lang="en-GB" baseline="30000" smtClean="0">
                <a:effectLst/>
              </a:rPr>
              <a:t>3</a:t>
            </a:r>
            <a:r>
              <a:rPr lang="en-GB" smtClean="0">
                <a:effectLst/>
              </a:rPr>
              <a:t> of this solution, how much CaCl should be weighed out?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1.4 x 2.5 = 3.5g</a:t>
            </a:r>
            <a:endParaRPr lang="en-GB" smtClean="0">
              <a:effectLst/>
            </a:endParaRPr>
          </a:p>
          <a:p>
            <a:pPr marL="1371600" lvl="2" indent="-457200"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 marL="609600" indent="-609600"/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6048375"/>
          </a:xfrm>
          <a:noFill/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GB" smtClean="0">
                <a:effectLst/>
              </a:rPr>
              <a:t>% Volume per volume (%v/v)</a:t>
            </a:r>
          </a:p>
          <a:p>
            <a:pPr marL="990600" lvl="1" indent="-533400"/>
            <a:r>
              <a:rPr lang="en-GB" smtClean="0">
                <a:effectLst/>
              </a:rPr>
              <a:t>Volume per 100cm</a:t>
            </a:r>
            <a:r>
              <a:rPr lang="en-GB" baseline="30000" smtClean="0">
                <a:effectLst/>
              </a:rPr>
              <a:t>3</a:t>
            </a:r>
          </a:p>
          <a:p>
            <a:pPr marL="990600" lvl="1" indent="-533400"/>
            <a:r>
              <a:rPr lang="en-GB" smtClean="0">
                <a:effectLst/>
              </a:rPr>
              <a:t>Example:</a:t>
            </a:r>
          </a:p>
          <a:p>
            <a:pPr marL="1371600" lvl="2" indent="-457200"/>
            <a:r>
              <a:rPr lang="en-GB" smtClean="0">
                <a:effectLst/>
              </a:rPr>
              <a:t>9% v/v contains 9cm</a:t>
            </a:r>
            <a:r>
              <a:rPr lang="en-GB" baseline="30000" smtClean="0">
                <a:effectLst/>
              </a:rPr>
              <a:t>3</a:t>
            </a:r>
            <a:r>
              <a:rPr lang="en-GB" smtClean="0">
                <a:effectLst/>
              </a:rPr>
              <a:t> per 100cm</a:t>
            </a:r>
            <a:r>
              <a:rPr lang="en-GB" baseline="30000" smtClean="0">
                <a:effectLst/>
              </a:rPr>
              <a:t>3</a:t>
            </a:r>
            <a:endParaRPr lang="en-GB" smtClean="0">
              <a:effectLst/>
            </a:endParaRPr>
          </a:p>
          <a:p>
            <a:pPr marL="1371600" lvl="2" indent="-457200"/>
            <a:r>
              <a:rPr lang="en-GB" smtClean="0">
                <a:effectLst/>
              </a:rPr>
              <a:t>Concentration of alcohol in beverages</a:t>
            </a:r>
          </a:p>
          <a:p>
            <a:pPr marL="1371600" lvl="2" indent="-457200"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Q: Wine contains 14% v/v.  If a person consumes a 40cm</a:t>
            </a:r>
            <a:r>
              <a:rPr lang="en-GB" baseline="30000" smtClean="0">
                <a:effectLst/>
              </a:rPr>
              <a:t>3</a:t>
            </a:r>
            <a:r>
              <a:rPr lang="en-GB" smtClean="0">
                <a:effectLst/>
              </a:rPr>
              <a:t> glass of wine, how much alcohol do they consume?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14 </a:t>
            </a:r>
            <a:r>
              <a:rPr lang="en-GB" smtClean="0">
                <a:solidFill>
                  <a:srgbClr val="FF9966"/>
                </a:solidFill>
                <a:effectLst/>
                <a:sym typeface="Symbol" pitchFamily="18" charset="2"/>
              </a:rPr>
              <a:t> 100 x 40 = 5.6cm</a:t>
            </a:r>
            <a:r>
              <a:rPr lang="en-GB" baseline="30000" smtClean="0">
                <a:solidFill>
                  <a:srgbClr val="FF9966"/>
                </a:solidFill>
                <a:effectLst/>
                <a:sym typeface="Symbol" pitchFamily="18" charset="2"/>
              </a:rPr>
              <a:t>3</a:t>
            </a:r>
            <a:endParaRPr lang="en-GB" smtClean="0">
              <a:effectLst/>
              <a:sym typeface="Symbol" pitchFamily="18" charset="2"/>
            </a:endParaRPr>
          </a:p>
          <a:p>
            <a:pPr marL="609600" indent="-609600">
              <a:buFont typeface="Wingdings" pitchFamily="2" charset="2"/>
              <a:buNone/>
            </a:pPr>
            <a:endParaRPr lang="en-GB" smtClean="0">
              <a:effectLst/>
            </a:endParaRPr>
          </a:p>
          <a:p>
            <a:pPr marL="609600" indent="-609600"/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33375"/>
            <a:ext cx="8229600" cy="5832475"/>
          </a:xfrm>
          <a:noFill/>
        </p:spPr>
        <p:txBody>
          <a:bodyPr/>
          <a:lstStyle/>
          <a:p>
            <a:pPr marL="660400" indent="-660400">
              <a:buFont typeface="Wingdings" pitchFamily="2" charset="2"/>
              <a:buAutoNum type="arabicPeriod" startAt="4"/>
            </a:pPr>
            <a:r>
              <a:rPr lang="en-GB" smtClean="0">
                <a:effectLst/>
              </a:rPr>
              <a:t>Parts per million (ppm)</a:t>
            </a:r>
          </a:p>
          <a:p>
            <a:pPr marL="1035050" lvl="1" indent="-577850"/>
            <a:r>
              <a:rPr lang="en-GB" smtClean="0">
                <a:effectLst/>
              </a:rPr>
              <a:t>Number of milligrams per litre</a:t>
            </a:r>
          </a:p>
          <a:p>
            <a:pPr marL="1035050" lvl="1" indent="-577850"/>
            <a:r>
              <a:rPr lang="en-GB" smtClean="0">
                <a:effectLst/>
              </a:rPr>
              <a:t>1 ppm = 1mg per L     </a:t>
            </a:r>
            <a:r>
              <a:rPr lang="en-GB" sz="1800" smtClean="0">
                <a:effectLst/>
              </a:rPr>
              <a:t>(</a:t>
            </a:r>
            <a:r>
              <a:rPr lang="en-GB" sz="1800" i="1" smtClean="0">
                <a:effectLst/>
              </a:rPr>
              <a:t>remember 1000mg = 1g</a:t>
            </a:r>
            <a:r>
              <a:rPr lang="en-GB" sz="1800" smtClean="0">
                <a:effectLst/>
              </a:rPr>
              <a:t>)</a:t>
            </a:r>
          </a:p>
          <a:p>
            <a:pPr marL="1035050" lvl="1" indent="-577850"/>
            <a:r>
              <a:rPr lang="en-GB" smtClean="0">
                <a:effectLst/>
              </a:rPr>
              <a:t>Used for very dilute solutions</a:t>
            </a:r>
          </a:p>
          <a:p>
            <a:pPr marL="1035050" lvl="1" indent="-577850"/>
            <a:r>
              <a:rPr lang="en-GB" smtClean="0">
                <a:effectLst/>
              </a:rPr>
              <a:t>Example:</a:t>
            </a:r>
          </a:p>
          <a:p>
            <a:pPr marL="1409700" lvl="2" indent="-495300"/>
            <a:r>
              <a:rPr lang="en-GB" smtClean="0">
                <a:effectLst/>
              </a:rPr>
              <a:t>Concentrations of pollutants in water</a:t>
            </a:r>
          </a:p>
          <a:p>
            <a:pPr marL="1035050" lvl="1" indent="-577850"/>
            <a:endParaRPr lang="en-GB" smtClean="0">
              <a:effectLst/>
            </a:endParaRPr>
          </a:p>
          <a:p>
            <a:pPr marL="1035050" lvl="1" indent="-577850"/>
            <a:r>
              <a:rPr lang="en-GB" smtClean="0">
                <a:effectLst/>
              </a:rPr>
              <a:t>Q: A sample of water is found to contain 0.003g of lead in a 250cm</a:t>
            </a:r>
            <a:r>
              <a:rPr lang="en-GB" baseline="30000" smtClean="0">
                <a:effectLst/>
              </a:rPr>
              <a:t>3</a:t>
            </a:r>
            <a:r>
              <a:rPr lang="en-GB" smtClean="0">
                <a:effectLst/>
              </a:rPr>
              <a:t> sample.  What is the concentration of lead in ppm?</a:t>
            </a:r>
          </a:p>
          <a:p>
            <a:pPr marL="1035050" lvl="1" indent="-577850">
              <a:buFont typeface="Wingdings" pitchFamily="2" charset="2"/>
              <a:buNone/>
            </a:pPr>
            <a:r>
              <a:rPr lang="en-GB" smtClean="0">
                <a:effectLst/>
              </a:rPr>
              <a:t>	</a:t>
            </a:r>
            <a:r>
              <a:rPr lang="en-GB" smtClean="0">
                <a:solidFill>
                  <a:srgbClr val="FF9966"/>
                </a:solidFill>
                <a:effectLst/>
              </a:rPr>
              <a:t>A: 0.003 x 4 x 1000 = 12ppm</a:t>
            </a:r>
            <a:endParaRPr lang="en-GB" smtClean="0"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49275"/>
            <a:ext cx="8229600" cy="5759450"/>
          </a:xfrm>
          <a:noFill/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5"/>
            </a:pPr>
            <a:r>
              <a:rPr lang="en-GB" smtClean="0">
                <a:effectLst/>
              </a:rPr>
              <a:t>Molarity</a:t>
            </a:r>
          </a:p>
          <a:p>
            <a:pPr marL="990600" lvl="1" indent="-533400"/>
            <a:r>
              <a:rPr lang="en-GB" smtClean="0">
                <a:effectLst/>
              </a:rPr>
              <a:t>Number of moles per litre</a:t>
            </a:r>
          </a:p>
          <a:p>
            <a:pPr marL="990600" lvl="1" indent="-533400"/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Most common method of expressing concentration</a:t>
            </a:r>
          </a:p>
          <a:p>
            <a:pPr marL="990600" lvl="1" indent="-533400"/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1M  =  1 mol/litre  =  1 mol l</a:t>
            </a:r>
            <a:r>
              <a:rPr lang="en-GB" baseline="30000" smtClean="0">
                <a:effectLst/>
              </a:rPr>
              <a:t>-1</a:t>
            </a:r>
            <a:endParaRPr lang="en-GB" smtClean="0">
              <a:effectLst/>
            </a:endParaRPr>
          </a:p>
          <a:p>
            <a:pPr marL="990600" lvl="1" indent="-533400"/>
            <a:endParaRPr lang="en-GB" smtClean="0">
              <a:effectLst/>
            </a:endParaRPr>
          </a:p>
          <a:p>
            <a:pPr marL="990600" lvl="1" indent="-533400"/>
            <a:r>
              <a:rPr lang="en-GB" smtClean="0">
                <a:effectLst/>
              </a:rPr>
              <a:t>A 1 Molar solution contains one mole of solute dissolved in 1 litre of solution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4">
      <a:dk1>
        <a:srgbClr val="00ACA8"/>
      </a:dk1>
      <a:lt1>
        <a:srgbClr val="FFFFFF"/>
      </a:lt1>
      <a:dk2>
        <a:srgbClr val="006666"/>
      </a:dk2>
      <a:lt2>
        <a:srgbClr val="FFFF99"/>
      </a:lt2>
      <a:accent1>
        <a:srgbClr val="0099CC"/>
      </a:accent1>
      <a:accent2>
        <a:srgbClr val="6D6FC7"/>
      </a:accent2>
      <a:accent3>
        <a:srgbClr val="AAB8B8"/>
      </a:accent3>
      <a:accent4>
        <a:srgbClr val="DADADA"/>
      </a:accent4>
      <a:accent5>
        <a:srgbClr val="AACAE2"/>
      </a:accent5>
      <a:accent6>
        <a:srgbClr val="6264B4"/>
      </a:accent6>
      <a:hlink>
        <a:srgbClr val="00FFFF"/>
      </a:hlink>
      <a:folHlink>
        <a:srgbClr val="00FF00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305</TotalTime>
  <Words>564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Orbit</vt:lpstr>
      <vt:lpstr>Volumetric Analysis</vt:lpstr>
      <vt:lpstr>Concentration of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Dilution on Concentration</vt:lpstr>
      <vt:lpstr>PowerPoint Presentation</vt:lpstr>
      <vt:lpstr>PowerPoint Presentation</vt:lpstr>
      <vt:lpstr>Standard Solutions</vt:lpstr>
      <vt:lpstr>Primary Standard</vt:lpstr>
      <vt:lpstr>Examples of Primary Standards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Volumetric Analysis</dc:title>
  <dc:creator>Stephanie</dc:creator>
  <cp:lastModifiedBy>aloughnane</cp:lastModifiedBy>
  <cp:revision>22</cp:revision>
  <dcterms:created xsi:type="dcterms:W3CDTF">2010-02-01T22:39:23Z</dcterms:created>
  <dcterms:modified xsi:type="dcterms:W3CDTF">2014-01-06T12:56:45Z</dcterms:modified>
</cp:coreProperties>
</file>