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5" r:id="rId4"/>
    <p:sldMasterId id="2147483697" r:id="rId5"/>
  </p:sldMasterIdLst>
  <p:notesMasterIdLst>
    <p:notesMasterId r:id="rId89"/>
  </p:notesMasterIdLst>
  <p:sldIdLst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338" r:id="rId27"/>
    <p:sldId id="340" r:id="rId28"/>
    <p:sldId id="341" r:id="rId29"/>
    <p:sldId id="342" r:id="rId30"/>
    <p:sldId id="343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298" r:id="rId61"/>
    <p:sldId id="299" r:id="rId62"/>
    <p:sldId id="300" r:id="rId63"/>
    <p:sldId id="301" r:id="rId64"/>
    <p:sldId id="302" r:id="rId65"/>
    <p:sldId id="303" r:id="rId66"/>
    <p:sldId id="304" r:id="rId67"/>
    <p:sldId id="305" r:id="rId68"/>
    <p:sldId id="306" r:id="rId69"/>
    <p:sldId id="307" r:id="rId70"/>
    <p:sldId id="308" r:id="rId71"/>
    <p:sldId id="310" r:id="rId72"/>
    <p:sldId id="311" r:id="rId73"/>
    <p:sldId id="312" r:id="rId74"/>
    <p:sldId id="313" r:id="rId75"/>
    <p:sldId id="314" r:id="rId76"/>
    <p:sldId id="315" r:id="rId77"/>
    <p:sldId id="316" r:id="rId78"/>
    <p:sldId id="317" r:id="rId79"/>
    <p:sldId id="318" r:id="rId80"/>
    <p:sldId id="319" r:id="rId81"/>
    <p:sldId id="320" r:id="rId82"/>
    <p:sldId id="321" r:id="rId83"/>
    <p:sldId id="322" r:id="rId84"/>
    <p:sldId id="333" r:id="rId85"/>
    <p:sldId id="334" r:id="rId86"/>
    <p:sldId id="335" r:id="rId87"/>
    <p:sldId id="336" r:id="rId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-135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6" Type="http://schemas.openxmlformats.org/officeDocument/2006/relationships/slide" Target="slides/slide71.xml"/><Relationship Id="rId84" Type="http://schemas.openxmlformats.org/officeDocument/2006/relationships/slide" Target="slides/slide79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87" Type="http://schemas.openxmlformats.org/officeDocument/2006/relationships/slide" Target="slides/slide82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90" Type="http://schemas.openxmlformats.org/officeDocument/2006/relationships/presProps" Target="pres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9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0D7AD-61B4-47B5-B858-2D0B7EADCDEA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0DC52-BFEE-43B0-83A7-0004471706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449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FB51-77FA-423A-8763-1EFA2E1300E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0054F9-AB52-4EB9-8222-88B8FC9CA5A0}" type="slidenum">
              <a:rPr lang="en-IE" altLang="en-US" smtClean="0"/>
              <a:pPr eaLnBrk="1" hangingPunct="1"/>
              <a:t>7</a:t>
            </a:fld>
            <a:endParaRPr lang="en-IE" altLang="en-US" smtClean="0"/>
          </a:p>
        </p:txBody>
      </p:sp>
    </p:spTree>
    <p:extLst>
      <p:ext uri="{BB962C8B-B14F-4D97-AF65-F5344CB8AC3E}">
        <p14:creationId xmlns:p14="http://schemas.microsoft.com/office/powerpoint/2010/main" val="1546064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0DC52-BFEE-43B0-83A7-00044717069D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699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953EA-5EB4-40E1-AD39-A92420547C94}" type="slidenum">
              <a:rPr lang="en-US">
                <a:solidFill>
                  <a:prstClr val="black"/>
                </a:solidFill>
              </a:rPr>
              <a:pPr/>
              <a:t>68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540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861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5414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714375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Peter Jackson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8037-5B06-4F99-AC07-9CF0EEAD7A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27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81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17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44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36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08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84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3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4506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65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6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78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87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40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23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05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89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421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7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82875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84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61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259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049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7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00D0D-EC39-4E44-8AA1-5B95F0AA173C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26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83565-3D74-4A8A-93DD-3B6461739BF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433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61EC-5452-4D68-8388-597EFE3668C5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46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C95F-4B0C-45FF-A60C-44E567A1FEA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24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8235-242F-4D4A-B4F1-7A140C33732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1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3538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A5D8-09B0-439D-A4C6-E7825C601AF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8658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B73CF-CC63-44B6-A70C-04E844075ED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80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7DE11-D067-4D6B-8DB5-B9A1FAB6D6F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987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15324-14CD-4809-9359-CE921A57F15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0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A568-2DA3-4849-B025-EA34391080F0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575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E456-74EB-4B6E-B229-2EE4E9E905A6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772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DBF5F9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9CB3-514D-458E-83E2-4B8813FE2B89}" type="slidenum">
              <a:rPr lang="en-GB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12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4BDD3-783A-43CC-A267-AA5F899BA9C9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975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DBF5F9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4977-E412-43DA-99DE-F6819269BC1D}" type="slidenum">
              <a:rPr lang="en-GB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1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9A73D-B8F4-455D-AEC5-61FFD18C76CB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32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27282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9D45-9784-4CBD-8C9E-C95DCAFBEE3F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277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172B-8845-47FC-8D2F-30442AA4DCFB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211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2EF81-CEEA-40BF-B14D-4BC4A65B100D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440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03E46-8064-4C70-BB14-576C5AF9CEBB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6502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A57D-00AD-4F9F-84C2-F964582035EA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101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660DB-E04B-427F-A49F-FBA286A07A4D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493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6192-9EA9-4154-9935-0D870927468C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4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470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600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670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151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431D1-5F66-4AC8-8792-1EAC9C1E80DC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B531-985E-4BC7-9B80-5E6992BD7B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286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244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552223-1652-4832-BB91-6690CA096C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4/12/2016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196A00-A8A3-4216-B9A7-11FF6E265B16}" type="slidenum">
              <a:rPr lang="en-IE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E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152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083715-16E9-4508-8FB9-BE853E39CAEF}" type="slidenum">
              <a:rPr lang="en-US">
                <a:solidFill>
                  <a:prstClr val="black">
                    <a:tint val="9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8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E8C84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7E6BC9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  <a:latin typeface="Times New Roman" pitchFamily="18" charset="0"/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4617B">
                  <a:shade val="9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162CE5-9CE6-484E-B812-3C4C32CD4A62}" type="slidenum">
              <a:rPr lang="en-GB">
                <a:solidFill>
                  <a:srgbClr val="04617B">
                    <a:shade val="90000"/>
                  </a:srgb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  <a:latin typeface="Times New Roman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346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Essential to know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57313"/>
            <a:ext cx="8134350" cy="5000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Sulphates [SO4</a:t>
            </a:r>
            <a:r>
              <a:rPr lang="en-GB" sz="3600" baseline="30000" dirty="0" smtClean="0"/>
              <a:t>2-</a:t>
            </a:r>
            <a:r>
              <a:rPr lang="en-GB" sz="3600" dirty="0" smtClean="0"/>
              <a:t> ]</a:t>
            </a:r>
            <a:endParaRPr lang="en-GB" sz="3600" baseline="30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Sulphites [SO3</a:t>
            </a:r>
            <a:r>
              <a:rPr lang="en-GB" sz="3600" baseline="30000" dirty="0" smtClean="0"/>
              <a:t>2-</a:t>
            </a:r>
            <a:r>
              <a:rPr lang="en-GB" sz="3600" dirty="0" smtClean="0"/>
              <a:t>]</a:t>
            </a:r>
            <a:endParaRPr lang="en-GB" sz="36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Hydroxides [OH</a:t>
            </a:r>
            <a:r>
              <a:rPr lang="en-GB" sz="3600" baseline="30000" dirty="0" smtClean="0"/>
              <a:t>-1</a:t>
            </a:r>
            <a:r>
              <a:rPr lang="en-GB" sz="3600" dirty="0" smtClean="0"/>
              <a:t>]</a:t>
            </a:r>
            <a:endParaRPr lang="en-GB" sz="36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Carbonates [CO3</a:t>
            </a:r>
            <a:r>
              <a:rPr lang="en-GB" sz="3600" baseline="30000" dirty="0" smtClean="0"/>
              <a:t>2-</a:t>
            </a:r>
            <a:r>
              <a:rPr lang="en-GB" sz="3600" dirty="0" smtClean="0"/>
              <a:t>]</a:t>
            </a:r>
            <a:endParaRPr lang="en-GB" sz="36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Hydrogencarbonates [HCO3</a:t>
            </a:r>
            <a:r>
              <a:rPr lang="en-GB" sz="3600" baseline="30000" dirty="0" smtClean="0"/>
              <a:t>1-</a:t>
            </a:r>
            <a:r>
              <a:rPr lang="en-GB" sz="3600" dirty="0" smtClean="0"/>
              <a:t>]</a:t>
            </a:r>
            <a:endParaRPr lang="en-GB" sz="36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/>
              <a:t>Nitrates </a:t>
            </a:r>
            <a:r>
              <a:rPr lang="en-GB" sz="3600" dirty="0" smtClean="0"/>
              <a:t> [NO3</a:t>
            </a:r>
            <a:r>
              <a:rPr lang="en-GB" sz="3600" baseline="30000" dirty="0" smtClean="0"/>
              <a:t>1-</a:t>
            </a:r>
            <a:r>
              <a:rPr lang="en-GB" sz="3600" dirty="0" smtClean="0"/>
              <a:t>]</a:t>
            </a:r>
            <a:endParaRPr lang="en-GB" sz="36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/>
              <a:t>Of the first 36 elements – excluding the d-block elements – where they exist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 J Jackson</a:t>
            </a: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BCA36-29BD-4647-B7A3-FE1574894A56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74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875" y="2241550"/>
            <a:ext cx="8207375" cy="27003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8000" b="0" smtClean="0">
                <a:solidFill>
                  <a:srgbClr val="FFFF00"/>
                </a:solidFill>
              </a:rPr>
              <a:t>2.3.1</a:t>
            </a:r>
            <a:br>
              <a:rPr lang="en-GB" sz="8000" b="0" smtClean="0">
                <a:solidFill>
                  <a:srgbClr val="FFFF00"/>
                </a:solidFill>
              </a:rPr>
            </a:br>
            <a:r>
              <a:rPr lang="en-GB" sz="8000" b="0" smtClean="0">
                <a:solidFill>
                  <a:srgbClr val="FFFF00"/>
                </a:solidFill>
              </a:rPr>
              <a:t>Covalent Bonding</a:t>
            </a:r>
            <a:endParaRPr lang="en-GB" sz="8000" b="0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3B8CF-1C00-4354-A608-28ABE463728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Peter Jackson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93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6600" dirty="0">
                <a:solidFill>
                  <a:srgbClr val="FFFF00"/>
                </a:solidFill>
              </a:rPr>
              <a:t>General Rules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8750"/>
            <a:ext cx="9144000" cy="5373688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GB" sz="4000" dirty="0"/>
              <a:t>Involves a </a:t>
            </a:r>
            <a:r>
              <a:rPr lang="en-GB" sz="4000" dirty="0">
                <a:solidFill>
                  <a:srgbClr val="FF0000"/>
                </a:solidFill>
              </a:rPr>
              <a:t>sharing of electrons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GB" sz="4000" dirty="0"/>
              <a:t>Electrons are </a:t>
            </a:r>
            <a:r>
              <a:rPr lang="en-GB" sz="4000" dirty="0">
                <a:solidFill>
                  <a:srgbClr val="FF0000"/>
                </a:solidFill>
              </a:rPr>
              <a:t>shared in pairs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GB" sz="4000" dirty="0"/>
              <a:t>In each shared pair</a:t>
            </a:r>
            <a:r>
              <a:rPr lang="en-GB" sz="4000" dirty="0">
                <a:solidFill>
                  <a:srgbClr val="00FFFF"/>
                </a:solidFill>
              </a:rPr>
              <a:t> </a:t>
            </a:r>
            <a:r>
              <a:rPr lang="en-GB" sz="4000" dirty="0">
                <a:solidFill>
                  <a:srgbClr val="FF0000"/>
                </a:solidFill>
              </a:rPr>
              <a:t>one electron comes from each atom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GB" sz="4000" dirty="0" smtClean="0"/>
              <a:t>This </a:t>
            </a:r>
            <a:r>
              <a:rPr lang="en-GB" sz="4000" dirty="0"/>
              <a:t>type of bond occurs between elements of</a:t>
            </a:r>
            <a:r>
              <a:rPr lang="en-GB" sz="4000" dirty="0">
                <a:solidFill>
                  <a:srgbClr val="00FFFF"/>
                </a:solidFill>
              </a:rPr>
              <a:t> </a:t>
            </a:r>
            <a:r>
              <a:rPr lang="en-GB" sz="4000" dirty="0">
                <a:solidFill>
                  <a:srgbClr val="FF0000"/>
                </a:solidFill>
              </a:rPr>
              <a:t>Groups IV, V, VI and VII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GB" sz="4000" dirty="0" smtClean="0"/>
              <a:t>If </a:t>
            </a:r>
            <a:r>
              <a:rPr lang="en-GB" sz="4000" dirty="0"/>
              <a:t>there is a choice between ionic and covalent -</a:t>
            </a:r>
            <a:r>
              <a:rPr lang="en-GB" sz="4000" dirty="0">
                <a:solidFill>
                  <a:srgbClr val="00FFFF"/>
                </a:solidFill>
              </a:rPr>
              <a:t> </a:t>
            </a:r>
            <a:r>
              <a:rPr lang="en-GB" sz="4000" dirty="0">
                <a:solidFill>
                  <a:srgbClr val="FF0000"/>
                </a:solidFill>
              </a:rPr>
              <a:t>covalent is </a:t>
            </a:r>
            <a:r>
              <a:rPr lang="en-GB" sz="4000" dirty="0" smtClean="0">
                <a:solidFill>
                  <a:srgbClr val="FF0000"/>
                </a:solidFill>
              </a:rPr>
              <a:t>preferred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GB" sz="4000" dirty="0" smtClean="0"/>
              <a:t>There are exceptions</a:t>
            </a:r>
            <a:endParaRPr lang="en-GB" sz="40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GB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C40AF-18D7-4CC3-835D-1CB48BDDB1A5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126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367814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rgbClr val="FFFF00"/>
                </a:solidFill>
              </a:rPr>
              <a:t>Hydrogen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9388" y="2133600"/>
            <a:ext cx="2187575" cy="2133600"/>
            <a:chOff x="864" y="1968"/>
            <a:chExt cx="1378" cy="1344"/>
          </a:xfr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0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1296" y="2448"/>
              <a:ext cx="432" cy="432"/>
            </a:xfrm>
            <a:prstGeom prst="ellipse">
              <a:avLst/>
            </a:prstGeom>
            <a:grpFill/>
            <a:ln w="19050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864" y="1968"/>
              <a:ext cx="1344" cy="13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1296" y="2496"/>
              <a:ext cx="480" cy="327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>
                  <a:solidFill>
                    <a:srgbClr val="00FF00"/>
                  </a:solidFill>
                  <a:latin typeface="Times New Roman" pitchFamily="18" charset="0"/>
                </a:rPr>
                <a:t>1+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2146" y="2688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 rot="21440564">
            <a:off x="6826250" y="2133600"/>
            <a:ext cx="2209800" cy="2133600"/>
            <a:chOff x="3456" y="1968"/>
            <a:chExt cx="1392" cy="1344"/>
          </a:xfr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3504" y="1968"/>
              <a:ext cx="1344" cy="13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3936" y="2448"/>
              <a:ext cx="432" cy="432"/>
            </a:xfrm>
            <a:prstGeom prst="ellipse">
              <a:avLst/>
            </a:prstGeom>
            <a:grpFill/>
            <a:ln w="19050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3456" y="2448"/>
              <a:ext cx="96" cy="96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 rot="159436">
              <a:off x="3936" y="2496"/>
              <a:ext cx="480" cy="327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1+</a:t>
              </a:r>
              <a:endParaRPr lang="en-GB" sz="2400" dirty="0">
                <a:latin typeface="Times New Roman" pitchFamily="18" charset="0"/>
              </a:endParaRPr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066800" y="4953000"/>
            <a:ext cx="2438400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800">
                <a:latin typeface="Times New Roman" pitchFamily="18" charset="0"/>
              </a:rPr>
              <a:t>H </a:t>
            </a:r>
            <a:r>
              <a:rPr lang="en-GB" sz="4800" b="1">
                <a:latin typeface="Times New Roman" pitchFamily="18" charset="0"/>
              </a:rPr>
              <a:t>—</a:t>
            </a:r>
            <a:r>
              <a:rPr lang="en-GB" sz="4800">
                <a:latin typeface="Times New Roman" pitchFamily="18" charset="0"/>
              </a:rPr>
              <a:t> H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733800" y="4572000"/>
            <a:ext cx="793750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4800" b="1">
                <a:latin typeface="Times New Roman" pitchFamily="18" charset="0"/>
              </a:rPr>
              <a:t>—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800600" y="4691063"/>
            <a:ext cx="4114800" cy="2014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>
                <a:latin typeface="Times New Roman" pitchFamily="18" charset="0"/>
              </a:rPr>
              <a:t>Represents a shared pair of electrons.</a:t>
            </a:r>
          </a:p>
          <a:p>
            <a:pPr eaLnBrk="0" hangingPunct="0">
              <a:spcBef>
                <a:spcPct val="50000"/>
              </a:spcBef>
            </a:pPr>
            <a:r>
              <a:rPr lang="en-GB" sz="3600">
                <a:latin typeface="Times New Roman" pitchFamily="18" charset="0"/>
              </a:rPr>
              <a:t>Called a </a:t>
            </a:r>
            <a:r>
              <a:rPr lang="en-GB" sz="3600">
                <a:solidFill>
                  <a:srgbClr val="FF0000"/>
                </a:solidFill>
                <a:latin typeface="Times New Roman" pitchFamily="18" charset="0"/>
              </a:rPr>
              <a:t>Single Bond</a:t>
            </a:r>
          </a:p>
        </p:txBody>
      </p:sp>
      <p:sp>
        <p:nvSpPr>
          <p:cNvPr id="12296" name="Text Box 20"/>
          <p:cNvSpPr txBox="1">
            <a:spLocks noChangeArrowheads="1"/>
          </p:cNvSpPr>
          <p:nvPr/>
        </p:nvSpPr>
        <p:spPr bwMode="auto">
          <a:xfrm>
            <a:off x="6084888" y="333375"/>
            <a:ext cx="1655762" cy="1189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/>
              <a:t>H</a:t>
            </a:r>
            <a:r>
              <a:rPr lang="en-GB" sz="7200" baseline="-25000"/>
              <a:t>2</a:t>
            </a:r>
            <a:endParaRPr lang="en-US" sz="72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47084-C039-460A-9D41-ED84750F6AB1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2298" name="Footer Placeholder 1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327120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>
                <a:solidFill>
                  <a:schemeClr val="accent1">
                    <a:satMod val="150000"/>
                  </a:schemeClr>
                </a:solidFill>
              </a:rPr>
              <a:t>Hydrogen - Alternative View</a:t>
            </a:r>
            <a:endParaRPr lang="en-IE" dirty="0">
              <a:solidFill>
                <a:schemeClr val="accent1">
                  <a:satMod val="150000"/>
                </a:schemeClr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 rot="21117899">
            <a:off x="1884359" y="2428407"/>
            <a:ext cx="2187575" cy="2133600"/>
            <a:chOff x="864" y="1968"/>
            <a:chExt cx="1378" cy="1344"/>
          </a:xfr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0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296" y="2448"/>
              <a:ext cx="432" cy="432"/>
            </a:xfrm>
            <a:prstGeom prst="ellipse">
              <a:avLst/>
            </a:prstGeom>
            <a:grpFill/>
            <a:ln w="19050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864" y="1968"/>
              <a:ext cx="1344" cy="13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 rot="482101">
              <a:off x="1296" y="2496"/>
              <a:ext cx="480" cy="33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H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146" y="2688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 rot="10483048">
            <a:off x="4791183" y="2515038"/>
            <a:ext cx="2187575" cy="2133600"/>
            <a:chOff x="864" y="1968"/>
            <a:chExt cx="1378" cy="1344"/>
          </a:xfr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0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296" y="2448"/>
              <a:ext cx="432" cy="432"/>
            </a:xfrm>
            <a:prstGeom prst="ellipse">
              <a:avLst/>
            </a:prstGeom>
            <a:grpFill/>
            <a:ln w="19050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64" y="1968"/>
              <a:ext cx="1344" cy="13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 rot="11116952">
              <a:off x="1296" y="2493"/>
              <a:ext cx="480" cy="33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146" y="2688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3786188" y="3357563"/>
            <a:ext cx="1285875" cy="285750"/>
          </a:xfrm>
          <a:prstGeom prst="ellipse">
            <a:avLst/>
          </a:prstGeom>
          <a:solidFill>
            <a:srgbClr val="00FFFF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429000" y="4643438"/>
            <a:ext cx="2438400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800">
                <a:latin typeface="Times New Roman" pitchFamily="18" charset="0"/>
              </a:rPr>
              <a:t>H </a:t>
            </a:r>
            <a:r>
              <a:rPr lang="en-GB" sz="4800" b="1">
                <a:latin typeface="Times New Roman" pitchFamily="18" charset="0"/>
              </a:rPr>
              <a:t>—</a:t>
            </a:r>
            <a:r>
              <a:rPr lang="en-GB" sz="4800">
                <a:latin typeface="Times New Roman" pitchFamily="18" charset="0"/>
              </a:rPr>
              <a:t> H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000500" y="5605463"/>
            <a:ext cx="857250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800">
                <a:latin typeface="Times New Roman" pitchFamily="18" charset="0"/>
              </a:rPr>
              <a:t>H</a:t>
            </a:r>
            <a:r>
              <a:rPr lang="en-GB" sz="4800" baseline="-25000">
                <a:latin typeface="Times New Roman" pitchFamily="18" charset="0"/>
              </a:rPr>
              <a:t>2</a:t>
            </a:r>
            <a:endParaRPr lang="en-GB" sz="2400" baseline="-25000">
              <a:latin typeface="Times New Roman" pitchFamily="18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B57A3-FBA2-4633-9083-84B26DCE7C07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13321" name="Footer Placeholder 1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27379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satMod val="150000"/>
                  </a:schemeClr>
                </a:solidFill>
              </a:rPr>
              <a:t>Chlorine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285875"/>
            <a:ext cx="8229600" cy="1003300"/>
          </a:xfrm>
        </p:spPr>
        <p:txBody>
          <a:bodyPr/>
          <a:lstStyle/>
          <a:p>
            <a:r>
              <a:rPr lang="en-GB" smtClean="0"/>
              <a:t>Only draw the outer shell electrons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214688" y="5095875"/>
            <a:ext cx="22860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>
                <a:latin typeface="Times New Roman" pitchFamily="18" charset="0"/>
              </a:rPr>
              <a:t>Cl </a:t>
            </a:r>
            <a:r>
              <a:rPr lang="en-GB" sz="4400" b="1">
                <a:latin typeface="Times New Roman" pitchFamily="18" charset="0"/>
              </a:rPr>
              <a:t>—</a:t>
            </a:r>
            <a:r>
              <a:rPr lang="en-GB" sz="4400">
                <a:latin typeface="Times New Roman" pitchFamily="18" charset="0"/>
              </a:rPr>
              <a:t> Cl</a:t>
            </a:r>
            <a:endParaRPr lang="en-GB" sz="2400">
              <a:latin typeface="Times New Roman" pitchFamily="18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968375" y="2308225"/>
            <a:ext cx="2663825" cy="2693988"/>
            <a:chOff x="468000" y="2808000"/>
            <a:chExt cx="2664000" cy="2693826"/>
          </a:xfrm>
        </p:grpSpPr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19113" y="2873375"/>
              <a:ext cx="2541587" cy="2559050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64000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E"/>
            </a:p>
          </p:txBody>
        </p:sp>
        <p:sp>
          <p:nvSpPr>
            <p:cNvPr id="14360" name="Oval 23"/>
            <p:cNvSpPr>
              <a:spLocks noChangeArrowheads="1"/>
            </p:cNvSpPr>
            <p:nvPr/>
          </p:nvSpPr>
          <p:spPr bwMode="auto">
            <a:xfrm>
              <a:off x="1887537" y="2819399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1" name="Oval 23"/>
            <p:cNvSpPr>
              <a:spLocks noChangeArrowheads="1"/>
            </p:cNvSpPr>
            <p:nvPr/>
          </p:nvSpPr>
          <p:spPr bwMode="auto">
            <a:xfrm>
              <a:off x="1643042" y="28080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2" name="Oval 23"/>
            <p:cNvSpPr>
              <a:spLocks noChangeArrowheads="1"/>
            </p:cNvSpPr>
            <p:nvPr/>
          </p:nvSpPr>
          <p:spPr bwMode="auto">
            <a:xfrm>
              <a:off x="468000" y="4214818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3" name="Oval 23"/>
            <p:cNvSpPr>
              <a:spLocks noChangeArrowheads="1"/>
            </p:cNvSpPr>
            <p:nvPr/>
          </p:nvSpPr>
          <p:spPr bwMode="auto">
            <a:xfrm>
              <a:off x="468000" y="4000504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4" name="Oval 23"/>
            <p:cNvSpPr>
              <a:spLocks noChangeArrowheads="1"/>
            </p:cNvSpPr>
            <p:nvPr/>
          </p:nvSpPr>
          <p:spPr bwMode="auto">
            <a:xfrm>
              <a:off x="1795442" y="5356702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5" name="Oval 23"/>
            <p:cNvSpPr>
              <a:spLocks noChangeArrowheads="1"/>
            </p:cNvSpPr>
            <p:nvPr/>
          </p:nvSpPr>
          <p:spPr bwMode="auto">
            <a:xfrm>
              <a:off x="1571604" y="5357826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6" name="TextBox 32"/>
            <p:cNvSpPr txBox="1">
              <a:spLocks noChangeArrowheads="1"/>
            </p:cNvSpPr>
            <p:nvPr/>
          </p:nvSpPr>
          <p:spPr bwMode="auto">
            <a:xfrm>
              <a:off x="1500166" y="3929066"/>
              <a:ext cx="571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IE" sz="2800" b="1">
                  <a:solidFill>
                    <a:srgbClr val="00FF00"/>
                  </a:solidFill>
                </a:rPr>
                <a:t>Cl</a:t>
              </a:r>
            </a:p>
          </p:txBody>
        </p:sp>
        <p:sp>
          <p:nvSpPr>
            <p:cNvPr id="14367" name="Oval 23"/>
            <p:cNvSpPr>
              <a:spLocks noChangeArrowheads="1"/>
            </p:cNvSpPr>
            <p:nvPr/>
          </p:nvSpPr>
          <p:spPr bwMode="auto">
            <a:xfrm>
              <a:off x="2988000" y="4213694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 rot="10800000">
            <a:off x="4694238" y="2378075"/>
            <a:ext cx="2663825" cy="2693988"/>
            <a:chOff x="468000" y="2808000"/>
            <a:chExt cx="2664000" cy="2693826"/>
          </a:xfrm>
        </p:grpSpPr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519113" y="2873375"/>
              <a:ext cx="2541587" cy="2559050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64000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E"/>
            </a:p>
          </p:txBody>
        </p:sp>
        <p:sp>
          <p:nvSpPr>
            <p:cNvPr id="14349" name="Oval 23"/>
            <p:cNvSpPr>
              <a:spLocks noChangeArrowheads="1"/>
            </p:cNvSpPr>
            <p:nvPr/>
          </p:nvSpPr>
          <p:spPr bwMode="auto">
            <a:xfrm>
              <a:off x="1887537" y="2819399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0" name="Oval 23"/>
            <p:cNvSpPr>
              <a:spLocks noChangeArrowheads="1"/>
            </p:cNvSpPr>
            <p:nvPr/>
          </p:nvSpPr>
          <p:spPr bwMode="auto">
            <a:xfrm>
              <a:off x="1643042" y="28080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1" name="Oval 23"/>
            <p:cNvSpPr>
              <a:spLocks noChangeArrowheads="1"/>
            </p:cNvSpPr>
            <p:nvPr/>
          </p:nvSpPr>
          <p:spPr bwMode="auto">
            <a:xfrm>
              <a:off x="468000" y="4214818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2" name="Oval 23"/>
            <p:cNvSpPr>
              <a:spLocks noChangeArrowheads="1"/>
            </p:cNvSpPr>
            <p:nvPr/>
          </p:nvSpPr>
          <p:spPr bwMode="auto">
            <a:xfrm>
              <a:off x="468000" y="4000504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3" name="Oval 23"/>
            <p:cNvSpPr>
              <a:spLocks noChangeArrowheads="1"/>
            </p:cNvSpPr>
            <p:nvPr/>
          </p:nvSpPr>
          <p:spPr bwMode="auto">
            <a:xfrm>
              <a:off x="1795442" y="5356702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4" name="Oval 23"/>
            <p:cNvSpPr>
              <a:spLocks noChangeArrowheads="1"/>
            </p:cNvSpPr>
            <p:nvPr/>
          </p:nvSpPr>
          <p:spPr bwMode="auto">
            <a:xfrm>
              <a:off x="1571604" y="5357826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5" name="Oval 23"/>
            <p:cNvSpPr>
              <a:spLocks noChangeArrowheads="1"/>
            </p:cNvSpPr>
            <p:nvPr/>
          </p:nvSpPr>
          <p:spPr bwMode="auto">
            <a:xfrm>
              <a:off x="2988000" y="4213694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6" name="TextBox 43"/>
            <p:cNvSpPr txBox="1">
              <a:spLocks noChangeArrowheads="1"/>
            </p:cNvSpPr>
            <p:nvPr/>
          </p:nvSpPr>
          <p:spPr bwMode="auto">
            <a:xfrm rot="10800000">
              <a:off x="1500166" y="3929066"/>
              <a:ext cx="571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IE" sz="2800" b="1">
                  <a:solidFill>
                    <a:srgbClr val="00FF00"/>
                  </a:solidFill>
                </a:rPr>
                <a:t>Cl</a:t>
              </a:r>
            </a:p>
          </p:txBody>
        </p:sp>
      </p:grp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4103688" y="3714750"/>
            <a:ext cx="144462" cy="1444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EAEC9-4921-4722-BF28-D02D6339F06D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14345" name="Footer Placeholder 4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104271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06459 -0.001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6736 -0.00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213" grpId="0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  <a:t>Chlorine – Alternative View</a:t>
            </a:r>
            <a:endParaRPr lang="en-GB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285875"/>
            <a:ext cx="8229600" cy="1003300"/>
          </a:xfrm>
        </p:spPr>
        <p:txBody>
          <a:bodyPr/>
          <a:lstStyle/>
          <a:p>
            <a:r>
              <a:rPr lang="en-GB" smtClean="0"/>
              <a:t>Only draw the outer shell electrons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214688" y="5095875"/>
            <a:ext cx="22860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>
                <a:latin typeface="Times New Roman" pitchFamily="18" charset="0"/>
              </a:rPr>
              <a:t>Cl </a:t>
            </a:r>
            <a:r>
              <a:rPr lang="en-GB" sz="4400" b="1">
                <a:latin typeface="Times New Roman" pitchFamily="18" charset="0"/>
              </a:rPr>
              <a:t>—</a:t>
            </a:r>
            <a:r>
              <a:rPr lang="en-GB" sz="4400">
                <a:latin typeface="Times New Roman" pitchFamily="18" charset="0"/>
              </a:rPr>
              <a:t> Cl</a:t>
            </a:r>
            <a:endParaRPr lang="en-GB" sz="2400">
              <a:latin typeface="Times New Roman" pitchFamily="18" charset="0"/>
            </a:endParaRPr>
          </a:p>
        </p:txBody>
      </p:sp>
      <p:grpSp>
        <p:nvGrpSpPr>
          <p:cNvPr id="15365" name="Group 33"/>
          <p:cNvGrpSpPr>
            <a:grpSpLocks/>
          </p:cNvGrpSpPr>
          <p:nvPr/>
        </p:nvGrpSpPr>
        <p:grpSpPr bwMode="auto">
          <a:xfrm>
            <a:off x="1050925" y="2286000"/>
            <a:ext cx="2663825" cy="2693988"/>
            <a:chOff x="468000" y="2808000"/>
            <a:chExt cx="2664000" cy="2693826"/>
          </a:xfrm>
        </p:grpSpPr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19113" y="2873375"/>
              <a:ext cx="2541587" cy="2559050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64000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E"/>
            </a:p>
          </p:txBody>
        </p:sp>
        <p:sp>
          <p:nvSpPr>
            <p:cNvPr id="15384" name="Oval 23"/>
            <p:cNvSpPr>
              <a:spLocks noChangeArrowheads="1"/>
            </p:cNvSpPr>
            <p:nvPr/>
          </p:nvSpPr>
          <p:spPr bwMode="auto">
            <a:xfrm>
              <a:off x="1887537" y="2819399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5" name="Oval 23"/>
            <p:cNvSpPr>
              <a:spLocks noChangeArrowheads="1"/>
            </p:cNvSpPr>
            <p:nvPr/>
          </p:nvSpPr>
          <p:spPr bwMode="auto">
            <a:xfrm>
              <a:off x="1643042" y="28080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6" name="Oval 23"/>
            <p:cNvSpPr>
              <a:spLocks noChangeArrowheads="1"/>
            </p:cNvSpPr>
            <p:nvPr/>
          </p:nvSpPr>
          <p:spPr bwMode="auto">
            <a:xfrm>
              <a:off x="468000" y="4214818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7" name="Oval 23"/>
            <p:cNvSpPr>
              <a:spLocks noChangeArrowheads="1"/>
            </p:cNvSpPr>
            <p:nvPr/>
          </p:nvSpPr>
          <p:spPr bwMode="auto">
            <a:xfrm>
              <a:off x="468000" y="4000504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8" name="Oval 23"/>
            <p:cNvSpPr>
              <a:spLocks noChangeArrowheads="1"/>
            </p:cNvSpPr>
            <p:nvPr/>
          </p:nvSpPr>
          <p:spPr bwMode="auto">
            <a:xfrm>
              <a:off x="1795442" y="5356702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9" name="Oval 23"/>
            <p:cNvSpPr>
              <a:spLocks noChangeArrowheads="1"/>
            </p:cNvSpPr>
            <p:nvPr/>
          </p:nvSpPr>
          <p:spPr bwMode="auto">
            <a:xfrm>
              <a:off x="1571604" y="5357826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90" name="TextBox 32"/>
            <p:cNvSpPr txBox="1">
              <a:spLocks noChangeArrowheads="1"/>
            </p:cNvSpPr>
            <p:nvPr/>
          </p:nvSpPr>
          <p:spPr bwMode="auto">
            <a:xfrm>
              <a:off x="1500166" y="3929066"/>
              <a:ext cx="571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IE" sz="2800" b="1">
                  <a:solidFill>
                    <a:srgbClr val="00FF00"/>
                  </a:solidFill>
                </a:rPr>
                <a:t>Cl</a:t>
              </a:r>
            </a:p>
          </p:txBody>
        </p:sp>
        <p:sp>
          <p:nvSpPr>
            <p:cNvPr id="15391" name="Oval 23"/>
            <p:cNvSpPr>
              <a:spLocks noChangeArrowheads="1"/>
            </p:cNvSpPr>
            <p:nvPr/>
          </p:nvSpPr>
          <p:spPr bwMode="auto">
            <a:xfrm>
              <a:off x="2988000" y="4213694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5366" name="Group 34"/>
          <p:cNvGrpSpPr>
            <a:grpSpLocks/>
          </p:cNvGrpSpPr>
          <p:nvPr/>
        </p:nvGrpSpPr>
        <p:grpSpPr bwMode="auto">
          <a:xfrm rot="10800000">
            <a:off x="4572000" y="2520950"/>
            <a:ext cx="2663825" cy="2693988"/>
            <a:chOff x="468000" y="2808000"/>
            <a:chExt cx="2664000" cy="2693826"/>
          </a:xfrm>
        </p:grpSpPr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519113" y="2873375"/>
              <a:ext cx="2541587" cy="2559050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64000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E"/>
            </a:p>
          </p:txBody>
        </p:sp>
        <p:sp>
          <p:nvSpPr>
            <p:cNvPr id="15373" name="Oval 23"/>
            <p:cNvSpPr>
              <a:spLocks noChangeArrowheads="1"/>
            </p:cNvSpPr>
            <p:nvPr/>
          </p:nvSpPr>
          <p:spPr bwMode="auto">
            <a:xfrm>
              <a:off x="1887537" y="2819399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74" name="Oval 23"/>
            <p:cNvSpPr>
              <a:spLocks noChangeArrowheads="1"/>
            </p:cNvSpPr>
            <p:nvPr/>
          </p:nvSpPr>
          <p:spPr bwMode="auto">
            <a:xfrm>
              <a:off x="1643042" y="28080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75" name="Oval 23"/>
            <p:cNvSpPr>
              <a:spLocks noChangeArrowheads="1"/>
            </p:cNvSpPr>
            <p:nvPr/>
          </p:nvSpPr>
          <p:spPr bwMode="auto">
            <a:xfrm>
              <a:off x="468000" y="4214818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76" name="Oval 23"/>
            <p:cNvSpPr>
              <a:spLocks noChangeArrowheads="1"/>
            </p:cNvSpPr>
            <p:nvPr/>
          </p:nvSpPr>
          <p:spPr bwMode="auto">
            <a:xfrm>
              <a:off x="468000" y="4000504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77" name="Oval 23"/>
            <p:cNvSpPr>
              <a:spLocks noChangeArrowheads="1"/>
            </p:cNvSpPr>
            <p:nvPr/>
          </p:nvSpPr>
          <p:spPr bwMode="auto">
            <a:xfrm>
              <a:off x="1795442" y="5356702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78" name="Oval 23"/>
            <p:cNvSpPr>
              <a:spLocks noChangeArrowheads="1"/>
            </p:cNvSpPr>
            <p:nvPr/>
          </p:nvSpPr>
          <p:spPr bwMode="auto">
            <a:xfrm>
              <a:off x="1571604" y="5357826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79" name="Oval 23"/>
            <p:cNvSpPr>
              <a:spLocks noChangeArrowheads="1"/>
            </p:cNvSpPr>
            <p:nvPr/>
          </p:nvSpPr>
          <p:spPr bwMode="auto">
            <a:xfrm>
              <a:off x="2988000" y="4213694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0" name="TextBox 43"/>
            <p:cNvSpPr txBox="1">
              <a:spLocks noChangeArrowheads="1"/>
            </p:cNvSpPr>
            <p:nvPr/>
          </p:nvSpPr>
          <p:spPr bwMode="auto">
            <a:xfrm rot="10800000">
              <a:off x="1500166" y="3929066"/>
              <a:ext cx="571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IE" sz="2800" b="1">
                  <a:solidFill>
                    <a:srgbClr val="00FF00"/>
                  </a:solidFill>
                </a:rPr>
                <a:t>Cl</a:t>
              </a:r>
            </a:p>
          </p:txBody>
        </p:sp>
      </p:grpSp>
      <p:sp>
        <p:nvSpPr>
          <p:cNvPr id="26" name="Oval 25"/>
          <p:cNvSpPr/>
          <p:nvPr/>
        </p:nvSpPr>
        <p:spPr>
          <a:xfrm>
            <a:off x="3429000" y="3571875"/>
            <a:ext cx="1428750" cy="357188"/>
          </a:xfrm>
          <a:prstGeom prst="ellipse">
            <a:avLst/>
          </a:prstGeom>
          <a:solidFill>
            <a:srgbClr val="00FFFF">
              <a:alpha val="1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7094-6E61-4D48-8D0B-ADCCCD86F4D0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15369" name="Footer Placeholder 3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192404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213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satMod val="150000"/>
                  </a:schemeClr>
                </a:solidFill>
              </a:rPr>
              <a:t>Oxygen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929438" y="4214813"/>
            <a:ext cx="2057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 b="1">
                <a:solidFill>
                  <a:srgbClr val="00FF00"/>
                </a:solidFill>
                <a:latin typeface="Times New Roman" pitchFamily="18" charset="0"/>
              </a:rPr>
              <a:t>O = O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0" y="5500688"/>
            <a:ext cx="60007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>
                <a:latin typeface="Times New Roman" pitchFamily="18" charset="0"/>
              </a:rPr>
              <a:t>Two pairs of electrons shared  </a:t>
            </a:r>
            <a:br>
              <a:rPr lang="en-GB" sz="3600">
                <a:latin typeface="Times New Roman" pitchFamily="18" charset="0"/>
              </a:rPr>
            </a:br>
            <a:r>
              <a:rPr lang="en-GB" sz="3600">
                <a:latin typeface="Times New Roman" pitchFamily="18" charset="0"/>
              </a:rPr>
              <a:t>called a </a:t>
            </a:r>
            <a:r>
              <a:rPr lang="en-GB" sz="3600">
                <a:solidFill>
                  <a:srgbClr val="FF0000"/>
                </a:solidFill>
                <a:latin typeface="Times New Roman" pitchFamily="18" charset="0"/>
              </a:rPr>
              <a:t>Double Bond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215188" y="4929188"/>
            <a:ext cx="1127125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>
                <a:solidFill>
                  <a:srgbClr val="0070C0"/>
                </a:solidFill>
              </a:rPr>
              <a:t>O</a:t>
            </a:r>
            <a:r>
              <a:rPr lang="en-GB" sz="4800" b="1" baseline="-25000">
                <a:solidFill>
                  <a:srgbClr val="0070C0"/>
                </a:solidFill>
              </a:rPr>
              <a:t>2</a:t>
            </a:r>
            <a:endParaRPr lang="en-US" sz="4800" b="1">
              <a:solidFill>
                <a:srgbClr val="0070C0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785786" y="1887364"/>
            <a:ext cx="2619375" cy="2689225"/>
            <a:chOff x="595313" y="2427288"/>
            <a:chExt cx="2619375" cy="2689225"/>
          </a:xfrm>
          <a:solidFill>
            <a:srgbClr val="FF0000">
              <a:alpha val="68000"/>
            </a:srgbClr>
          </a:solidFill>
        </p:grpSpPr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595313" y="2427288"/>
              <a:ext cx="2619375" cy="268922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914400" y="2765425"/>
              <a:ext cx="125413" cy="13017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2803513" y="278605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1143000" y="482123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2755916" y="4654560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762000" y="292893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1295400" y="489743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1593850" y="3541713"/>
              <a:ext cx="622300" cy="5191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O</a:t>
              </a:r>
              <a:endParaRPr lang="en-GB" sz="2400" dirty="0">
                <a:latin typeface="Times New Roman" pitchFamily="18" charset="0"/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 rot="506313">
            <a:off x="4540828" y="1963564"/>
            <a:ext cx="2619375" cy="2689225"/>
            <a:chOff x="3810013" y="2503488"/>
            <a:chExt cx="2619375" cy="2689225"/>
          </a:xfrm>
          <a:gradFill>
            <a:gsLst>
              <a:gs pos="0">
                <a:srgbClr val="A603AB"/>
              </a:gs>
              <a:gs pos="21001">
                <a:srgbClr val="0819FB"/>
              </a:gs>
              <a:gs pos="0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</a:gradFill>
        </p:grpSpPr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3810013" y="2503488"/>
              <a:ext cx="2619375" cy="2689225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718185" y="2667000"/>
              <a:ext cx="125413" cy="1317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5835660" y="4876800"/>
              <a:ext cx="125413" cy="1317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5516573" y="2514600"/>
              <a:ext cx="125412" cy="1317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946785" y="474503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 rot="21093687">
              <a:off x="4797435" y="3617913"/>
              <a:ext cx="622300" cy="5191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O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3946521" y="3071810"/>
              <a:ext cx="125413" cy="13017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4136601" y="4719850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1643042" y="1916277"/>
            <a:ext cx="2619375" cy="2689225"/>
            <a:chOff x="595313" y="2427288"/>
            <a:chExt cx="2619375" cy="2689225"/>
          </a:xfrm>
          <a:solidFill>
            <a:srgbClr val="FF0000">
              <a:alpha val="68000"/>
            </a:srgbClr>
          </a:solidFill>
        </p:grpSpPr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595313" y="2427288"/>
              <a:ext cx="2619375" cy="268922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914400" y="2765425"/>
              <a:ext cx="125413" cy="13017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1143000" y="482123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762000" y="292893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295400" y="489743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1593850" y="3541713"/>
              <a:ext cx="622300" cy="5191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O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2803513" y="3337096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2809891" y="418323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34"/>
          <p:cNvGrpSpPr/>
          <p:nvPr/>
        </p:nvGrpSpPr>
        <p:grpSpPr>
          <a:xfrm rot="506313">
            <a:off x="3540696" y="2022477"/>
            <a:ext cx="2619375" cy="2689225"/>
            <a:chOff x="3810013" y="2503488"/>
            <a:chExt cx="2619375" cy="2689225"/>
          </a:xfrm>
          <a:solidFill>
            <a:srgbClr val="FF0000">
              <a:alpha val="42000"/>
            </a:srgbClr>
          </a:solidFill>
        </p:grpSpPr>
        <p:sp>
          <p:nvSpPr>
            <p:cNvPr id="36" name="Oval 20"/>
            <p:cNvSpPr>
              <a:spLocks noChangeArrowheads="1"/>
            </p:cNvSpPr>
            <p:nvPr/>
          </p:nvSpPr>
          <p:spPr bwMode="auto">
            <a:xfrm>
              <a:off x="3810013" y="2503488"/>
              <a:ext cx="2619375" cy="268922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4"/>
            <p:cNvSpPr>
              <a:spLocks noChangeArrowheads="1"/>
            </p:cNvSpPr>
            <p:nvPr/>
          </p:nvSpPr>
          <p:spPr bwMode="auto">
            <a:xfrm>
              <a:off x="5718185" y="2667000"/>
              <a:ext cx="125413" cy="1317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5"/>
            <p:cNvSpPr>
              <a:spLocks noChangeArrowheads="1"/>
            </p:cNvSpPr>
            <p:nvPr/>
          </p:nvSpPr>
          <p:spPr bwMode="auto">
            <a:xfrm>
              <a:off x="5835660" y="4876800"/>
              <a:ext cx="125413" cy="1317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6"/>
            <p:cNvSpPr>
              <a:spLocks noChangeArrowheads="1"/>
            </p:cNvSpPr>
            <p:nvPr/>
          </p:nvSpPr>
          <p:spPr bwMode="auto">
            <a:xfrm>
              <a:off x="5516573" y="2514600"/>
              <a:ext cx="125412" cy="1317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>
              <a:off x="5946785" y="4745038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Text Box 29"/>
            <p:cNvSpPr txBox="1">
              <a:spLocks noChangeArrowheads="1"/>
            </p:cNvSpPr>
            <p:nvPr/>
          </p:nvSpPr>
          <p:spPr bwMode="auto">
            <a:xfrm rot="21093687">
              <a:off x="4797435" y="3617913"/>
              <a:ext cx="622300" cy="5191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O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4095924" y="3684468"/>
              <a:ext cx="125413" cy="13017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43" name="Oval 27"/>
            <p:cNvSpPr>
              <a:spLocks noChangeArrowheads="1"/>
            </p:cNvSpPr>
            <p:nvPr/>
          </p:nvSpPr>
          <p:spPr bwMode="auto">
            <a:xfrm>
              <a:off x="4148971" y="4042039"/>
              <a:ext cx="125413" cy="1317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107A6-B793-48E5-8324-00608180B5DC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16395" name="Footer Placeholder 4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22421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-0.1099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9757 0.0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utoUpdateAnimBg="0"/>
      <p:bldP spid="8224" grpId="0" autoUpdateAnimBg="0"/>
      <p:bldP spid="82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>
                <a:solidFill>
                  <a:schemeClr val="accent1">
                    <a:satMod val="150000"/>
                  </a:schemeClr>
                </a:solidFill>
              </a:rPr>
              <a:t>Oxygen – Alternative View</a:t>
            </a:r>
            <a:endParaRPr lang="en-IE" dirty="0">
              <a:solidFill>
                <a:schemeClr val="accent1">
                  <a:satMod val="150000"/>
                </a:schemeClr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500166" y="1887364"/>
            <a:ext cx="2619375" cy="2689225"/>
            <a:chOff x="595313" y="2427288"/>
            <a:chExt cx="2619375" cy="2689225"/>
          </a:xfrm>
          <a:gradFill>
            <a:gsLst>
              <a:gs pos="0">
                <a:srgbClr val="A603AB">
                  <a:alpha val="25000"/>
                </a:srgbClr>
              </a:gs>
              <a:gs pos="21001">
                <a:srgbClr val="0819FB"/>
              </a:gs>
              <a:gs pos="0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</a:gradFill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595313" y="2427288"/>
              <a:ext cx="2619375" cy="2689225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914400" y="2765425"/>
              <a:ext cx="125413" cy="13017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803513" y="278605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1143000" y="482123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755916" y="4654560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762000" y="292893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1295400" y="489743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593850" y="3541713"/>
              <a:ext cx="622300" cy="5191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O</a:t>
              </a:r>
              <a:endParaRPr lang="en-GB" sz="2400" dirty="0">
                <a:latin typeface="Times New Roman" pitchFamily="18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452938" y="1928813"/>
            <a:ext cx="2619375" cy="2689225"/>
            <a:chOff x="3738575" y="1928802"/>
            <a:chExt cx="2619375" cy="2689225"/>
          </a:xfrm>
        </p:grpSpPr>
        <p:sp>
          <p:nvSpPr>
            <p:cNvPr id="14" name="Oval 6"/>
            <p:cNvSpPr>
              <a:spLocks noChangeArrowheads="1"/>
            </p:cNvSpPr>
            <p:nvPr/>
          </p:nvSpPr>
          <p:spPr bwMode="auto">
            <a:xfrm rot="10800000">
              <a:off x="3738575" y="1928802"/>
              <a:ext cx="2619375" cy="2689225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22" name="Oval 9"/>
            <p:cNvSpPr>
              <a:spLocks noChangeArrowheads="1"/>
            </p:cNvSpPr>
            <p:nvPr/>
          </p:nvSpPr>
          <p:spPr bwMode="auto">
            <a:xfrm rot="10800000">
              <a:off x="5913450" y="4149715"/>
              <a:ext cx="125413" cy="130175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23" name="Oval 10"/>
            <p:cNvSpPr>
              <a:spLocks noChangeArrowheads="1"/>
            </p:cNvSpPr>
            <p:nvPr/>
          </p:nvSpPr>
          <p:spPr bwMode="auto">
            <a:xfrm rot="10800000">
              <a:off x="4024337" y="4127495"/>
              <a:ext cx="125413" cy="131762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24" name="Oval 11"/>
            <p:cNvSpPr>
              <a:spLocks noChangeArrowheads="1"/>
            </p:cNvSpPr>
            <p:nvPr/>
          </p:nvSpPr>
          <p:spPr bwMode="auto">
            <a:xfrm rot="10800000">
              <a:off x="5684850" y="2092315"/>
              <a:ext cx="125413" cy="131762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25" name="Oval 12"/>
            <p:cNvSpPr>
              <a:spLocks noChangeArrowheads="1"/>
            </p:cNvSpPr>
            <p:nvPr/>
          </p:nvSpPr>
          <p:spPr bwMode="auto">
            <a:xfrm rot="10800000">
              <a:off x="4071934" y="2258993"/>
              <a:ext cx="125413" cy="131762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26" name="Oval 13"/>
            <p:cNvSpPr>
              <a:spLocks noChangeArrowheads="1"/>
            </p:cNvSpPr>
            <p:nvPr/>
          </p:nvSpPr>
          <p:spPr bwMode="auto">
            <a:xfrm rot="10800000">
              <a:off x="6065850" y="3984615"/>
              <a:ext cx="125413" cy="131762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27" name="Oval 14"/>
            <p:cNvSpPr>
              <a:spLocks noChangeArrowheads="1"/>
            </p:cNvSpPr>
            <p:nvPr/>
          </p:nvSpPr>
          <p:spPr bwMode="auto">
            <a:xfrm rot="10800000">
              <a:off x="5532450" y="2016115"/>
              <a:ext cx="125413" cy="131762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28" name="Text Box 15"/>
            <p:cNvSpPr txBox="1">
              <a:spLocks noChangeArrowheads="1"/>
            </p:cNvSpPr>
            <p:nvPr/>
          </p:nvSpPr>
          <p:spPr bwMode="auto">
            <a:xfrm rot="10800000">
              <a:off x="4737113" y="2984490"/>
              <a:ext cx="622300" cy="5191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00FF00"/>
                  </a:solidFill>
                  <a:latin typeface="Times New Roman" pitchFamily="18" charset="0"/>
                </a:rPr>
                <a:t>O</a:t>
              </a:r>
              <a:endParaRPr lang="en-GB" sz="2400">
                <a:latin typeface="Times New Roman" pitchFamily="18" charset="0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3643313" y="2143125"/>
            <a:ext cx="1357312" cy="357188"/>
          </a:xfrm>
          <a:prstGeom prst="ellipse">
            <a:avLst/>
          </a:prstGeom>
          <a:solidFill>
            <a:srgbClr val="00FFFF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3571875" y="4000500"/>
            <a:ext cx="1428750" cy="357188"/>
          </a:xfrm>
          <a:prstGeom prst="ellipse">
            <a:avLst/>
          </a:prstGeom>
          <a:solidFill>
            <a:srgbClr val="00FFFF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500438" y="4819650"/>
            <a:ext cx="182562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 b="1">
                <a:solidFill>
                  <a:srgbClr val="00FF00"/>
                </a:solidFill>
                <a:latin typeface="Times New Roman" pitchFamily="18" charset="0"/>
              </a:rPr>
              <a:t>O = O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000500" y="5534025"/>
            <a:ext cx="1000125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>
                <a:solidFill>
                  <a:srgbClr val="0070C0"/>
                </a:solidFill>
              </a:rPr>
              <a:t>O</a:t>
            </a:r>
            <a:r>
              <a:rPr lang="en-GB" sz="4800" b="1" baseline="-25000">
                <a:solidFill>
                  <a:srgbClr val="0070C0"/>
                </a:solidFill>
              </a:rPr>
              <a:t>2</a:t>
            </a:r>
            <a:endParaRPr lang="en-US" sz="4800" b="1">
              <a:solidFill>
                <a:srgbClr val="0070C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C5D22-10CD-42AC-9C7E-E3A5952B4733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17418" name="Footer Placeholder 2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3365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utoUpdateAnimBg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satMod val="150000"/>
                  </a:schemeClr>
                </a:solidFill>
              </a:rPr>
              <a:t>Nitrogen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629400" y="3429000"/>
            <a:ext cx="2057400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5400" b="1">
                <a:solidFill>
                  <a:srgbClr val="00FF00"/>
                </a:solidFill>
                <a:latin typeface="Times New Roman" pitchFamily="18" charset="0"/>
              </a:rPr>
              <a:t>N </a:t>
            </a:r>
            <a:r>
              <a:rPr lang="en-GB" sz="54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≡</a:t>
            </a:r>
            <a:r>
              <a:rPr lang="en-GB" sz="5400" b="1">
                <a:solidFill>
                  <a:srgbClr val="00FF00"/>
                </a:solidFill>
                <a:latin typeface="Times New Roman" pitchFamily="18" charset="0"/>
              </a:rPr>
              <a:t> N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81000" y="5486400"/>
            <a:ext cx="66294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>
                <a:latin typeface="Times New Roman" pitchFamily="18" charset="0"/>
              </a:rPr>
              <a:t>Three pairs of electrons shared  called a </a:t>
            </a:r>
            <a:r>
              <a:rPr lang="en-GB" sz="3600">
                <a:solidFill>
                  <a:srgbClr val="FF0000"/>
                </a:solidFill>
                <a:latin typeface="Times New Roman" pitchFamily="18" charset="0"/>
              </a:rPr>
              <a:t>Triple Bond</a:t>
            </a:r>
          </a:p>
        </p:txBody>
      </p:sp>
      <p:sp>
        <p:nvSpPr>
          <p:cNvPr id="18437" name="Oval 6"/>
          <p:cNvSpPr>
            <a:spLocks noChangeArrowheads="1"/>
          </p:cNvSpPr>
          <p:nvPr/>
        </p:nvSpPr>
        <p:spPr bwMode="auto">
          <a:xfrm>
            <a:off x="881063" y="2427288"/>
            <a:ext cx="2619375" cy="26892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38" name="Oval 10"/>
          <p:cNvSpPr>
            <a:spLocks noChangeArrowheads="1"/>
          </p:cNvSpPr>
          <p:nvPr/>
        </p:nvSpPr>
        <p:spPr bwMode="auto">
          <a:xfrm>
            <a:off x="3124200" y="3857625"/>
            <a:ext cx="125413" cy="131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39" name="Oval 11"/>
          <p:cNvSpPr>
            <a:spLocks noChangeArrowheads="1"/>
          </p:cNvSpPr>
          <p:nvPr/>
        </p:nvSpPr>
        <p:spPr bwMode="auto">
          <a:xfrm>
            <a:off x="1285875" y="4714875"/>
            <a:ext cx="125413" cy="131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40" name="Oval 12"/>
          <p:cNvSpPr>
            <a:spLocks noChangeArrowheads="1"/>
          </p:cNvSpPr>
          <p:nvPr/>
        </p:nvSpPr>
        <p:spPr bwMode="auto">
          <a:xfrm>
            <a:off x="3124200" y="4286250"/>
            <a:ext cx="125413" cy="131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41" name="Oval 13"/>
          <p:cNvSpPr>
            <a:spLocks noChangeArrowheads="1"/>
          </p:cNvSpPr>
          <p:nvPr/>
        </p:nvSpPr>
        <p:spPr bwMode="auto">
          <a:xfrm>
            <a:off x="1071563" y="2928938"/>
            <a:ext cx="125412" cy="1317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1878013" y="3541713"/>
            <a:ext cx="622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00FF00"/>
                </a:solidFill>
                <a:latin typeface="Times New Roman" pitchFamily="18" charset="0"/>
              </a:rPr>
              <a:t>N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2857500" y="2503488"/>
            <a:ext cx="2619375" cy="26892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auto">
          <a:xfrm>
            <a:off x="5072063" y="4714875"/>
            <a:ext cx="125412" cy="131763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auto">
          <a:xfrm>
            <a:off x="5160963" y="3011488"/>
            <a:ext cx="125412" cy="13176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auto">
          <a:xfrm>
            <a:off x="3124200" y="4071938"/>
            <a:ext cx="125413" cy="13176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47" name="Text Box 27"/>
          <p:cNvSpPr txBox="1">
            <a:spLocks noChangeArrowheads="1"/>
          </p:cNvSpPr>
          <p:nvPr/>
        </p:nvSpPr>
        <p:spPr bwMode="auto">
          <a:xfrm>
            <a:off x="3806825" y="3552825"/>
            <a:ext cx="6223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00FF00"/>
                </a:solidFill>
                <a:latin typeface="Times New Roman" pitchFamily="18" charset="0"/>
              </a:rPr>
              <a:t>N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8448" name="Oval 55"/>
          <p:cNvSpPr>
            <a:spLocks noChangeArrowheads="1"/>
          </p:cNvSpPr>
          <p:nvPr/>
        </p:nvSpPr>
        <p:spPr bwMode="auto">
          <a:xfrm>
            <a:off x="3124200" y="3643313"/>
            <a:ext cx="125413" cy="130175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49" name="Oval 56"/>
          <p:cNvSpPr>
            <a:spLocks noChangeArrowheads="1"/>
          </p:cNvSpPr>
          <p:nvPr/>
        </p:nvSpPr>
        <p:spPr bwMode="auto">
          <a:xfrm>
            <a:off x="3132138" y="3214688"/>
            <a:ext cx="125412" cy="130175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50" name="Oval 57"/>
          <p:cNvSpPr>
            <a:spLocks noChangeArrowheads="1"/>
          </p:cNvSpPr>
          <p:nvPr/>
        </p:nvSpPr>
        <p:spPr bwMode="auto">
          <a:xfrm>
            <a:off x="3132138" y="3429000"/>
            <a:ext cx="125412" cy="131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7092950" y="4467225"/>
            <a:ext cx="1008063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>
                <a:solidFill>
                  <a:srgbClr val="0070C0"/>
                </a:solidFill>
                <a:latin typeface="Times New Roman" pitchFamily="18" charset="0"/>
              </a:rPr>
              <a:t>N</a:t>
            </a:r>
            <a:r>
              <a:rPr lang="en-GB" sz="4400" baseline="-25000">
                <a:solidFill>
                  <a:srgbClr val="0070C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43C0F-EF13-472A-BB60-0F4F5B5933D2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18453" name="Footer Placeholder 2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77207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autoUpdateAnimBg="0"/>
      <p:bldP spid="11293" grpId="0" autoUpdateAnimBg="0"/>
      <p:bldP spid="1132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>
                <a:solidFill>
                  <a:schemeClr val="accent1">
                    <a:satMod val="150000"/>
                  </a:schemeClr>
                </a:solidFill>
              </a:rPr>
              <a:t>Nitrogen – Alternative View</a:t>
            </a:r>
            <a:endParaRPr lang="en-IE" dirty="0">
              <a:solidFill>
                <a:schemeClr val="accent1">
                  <a:satMod val="150000"/>
                </a:schemeClr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 rot="3821324">
            <a:off x="1500166" y="1887364"/>
            <a:ext cx="2619375" cy="2689225"/>
            <a:chOff x="595313" y="2427288"/>
            <a:chExt cx="2619375" cy="2689225"/>
          </a:xfrm>
          <a:gradFill>
            <a:gsLst>
              <a:gs pos="0">
                <a:srgbClr val="A603AB">
                  <a:alpha val="25000"/>
                </a:srgbClr>
              </a:gs>
              <a:gs pos="21001">
                <a:srgbClr val="0819FB"/>
              </a:gs>
              <a:gs pos="0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</a:gradFill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595313" y="2427288"/>
              <a:ext cx="2619375" cy="2689225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676516" y="3093625"/>
              <a:ext cx="125413" cy="13017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437231" y="2495369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1143000" y="482123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3027252" y="4301313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1295400" y="489743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 rot="17778676">
              <a:off x="1595691" y="3540570"/>
              <a:ext cx="622300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N</a:t>
              </a:r>
              <a:endParaRPr lang="en-GB" sz="2400" dirty="0">
                <a:latin typeface="Times New Roman" pitchFamily="18" charset="0"/>
              </a:endParaRPr>
            </a:p>
          </p:txBody>
        </p:sp>
      </p:grpSp>
      <p:grpSp>
        <p:nvGrpSpPr>
          <p:cNvPr id="4" name="Group 21"/>
          <p:cNvGrpSpPr/>
          <p:nvPr/>
        </p:nvGrpSpPr>
        <p:grpSpPr>
          <a:xfrm rot="14749409">
            <a:off x="4642529" y="1908000"/>
            <a:ext cx="2619375" cy="2689225"/>
            <a:chOff x="629947" y="2442836"/>
            <a:chExt cx="2619375" cy="2689225"/>
          </a:xfrm>
          <a:gradFill>
            <a:gsLst>
              <a:gs pos="0">
                <a:srgbClr val="A603AB">
                  <a:alpha val="25000"/>
                </a:srgbClr>
              </a:gs>
              <a:gs pos="21001">
                <a:srgbClr val="0819FB"/>
              </a:gs>
              <a:gs pos="0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</a:gradFill>
        </p:grpSpPr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629947" y="2442836"/>
              <a:ext cx="2619375" cy="2689225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676516" y="3093625"/>
              <a:ext cx="125413" cy="13017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10"/>
            <p:cNvSpPr>
              <a:spLocks noChangeArrowheads="1"/>
            </p:cNvSpPr>
            <p:nvPr/>
          </p:nvSpPr>
          <p:spPr bwMode="auto">
            <a:xfrm>
              <a:off x="2437231" y="2495369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" name="Oval 11"/>
            <p:cNvSpPr>
              <a:spLocks noChangeArrowheads="1"/>
            </p:cNvSpPr>
            <p:nvPr/>
          </p:nvSpPr>
          <p:spPr bwMode="auto">
            <a:xfrm>
              <a:off x="1143000" y="482123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12"/>
            <p:cNvSpPr>
              <a:spLocks noChangeArrowheads="1"/>
            </p:cNvSpPr>
            <p:nvPr/>
          </p:nvSpPr>
          <p:spPr bwMode="auto">
            <a:xfrm>
              <a:off x="3027252" y="4301313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14"/>
            <p:cNvSpPr>
              <a:spLocks noChangeArrowheads="1"/>
            </p:cNvSpPr>
            <p:nvPr/>
          </p:nvSpPr>
          <p:spPr bwMode="auto">
            <a:xfrm>
              <a:off x="1295400" y="4897438"/>
              <a:ext cx="125413" cy="1317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 rot="6850591">
              <a:off x="1591976" y="3538818"/>
              <a:ext cx="622300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GB" sz="2800" b="1" dirty="0">
                  <a:solidFill>
                    <a:srgbClr val="00FF00"/>
                  </a:solidFill>
                  <a:latin typeface="Times New Roman" pitchFamily="18" charset="0"/>
                </a:rPr>
                <a:t>N</a:t>
              </a:r>
              <a:endParaRPr lang="en-GB" sz="2400" dirty="0">
                <a:latin typeface="Times New Roman" pitchFamily="18" charset="0"/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3643313" y="3071813"/>
            <a:ext cx="1357312" cy="357187"/>
          </a:xfrm>
          <a:prstGeom prst="ellipse">
            <a:avLst/>
          </a:prstGeom>
          <a:solidFill>
            <a:srgbClr val="00FFFF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2571750" y="1643063"/>
            <a:ext cx="3643313" cy="571500"/>
          </a:xfrm>
          <a:prstGeom prst="ellipse">
            <a:avLst/>
          </a:prstGeom>
          <a:solidFill>
            <a:srgbClr val="00FFFF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2571750" y="4286250"/>
            <a:ext cx="3643313" cy="571500"/>
          </a:xfrm>
          <a:prstGeom prst="ellipse">
            <a:avLst/>
          </a:prstGeom>
          <a:solidFill>
            <a:srgbClr val="00FFFF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3571875" y="4929188"/>
            <a:ext cx="2057400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5400" b="1">
                <a:solidFill>
                  <a:srgbClr val="00FF00"/>
                </a:solidFill>
                <a:latin typeface="Times New Roman" pitchFamily="18" charset="0"/>
              </a:rPr>
              <a:t>N </a:t>
            </a:r>
            <a:r>
              <a:rPr lang="en-GB" sz="54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≡</a:t>
            </a:r>
            <a:r>
              <a:rPr lang="en-GB" sz="5400" b="1">
                <a:solidFill>
                  <a:srgbClr val="00FF00"/>
                </a:solidFill>
                <a:latin typeface="Times New Roman" pitchFamily="18" charset="0"/>
              </a:rPr>
              <a:t> N</a:t>
            </a:r>
          </a:p>
        </p:txBody>
      </p:sp>
      <p:sp>
        <p:nvSpPr>
          <p:cNvPr id="34" name="Text Box 59"/>
          <p:cNvSpPr txBox="1">
            <a:spLocks noChangeArrowheads="1"/>
          </p:cNvSpPr>
          <p:nvPr/>
        </p:nvSpPr>
        <p:spPr bwMode="auto">
          <a:xfrm>
            <a:off x="4035425" y="5967413"/>
            <a:ext cx="1008063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>
                <a:solidFill>
                  <a:srgbClr val="0070C0"/>
                </a:solidFill>
                <a:latin typeface="Times New Roman" pitchFamily="18" charset="0"/>
              </a:rPr>
              <a:t>N</a:t>
            </a:r>
            <a:r>
              <a:rPr lang="en-GB" sz="4400" baseline="-25000">
                <a:solidFill>
                  <a:srgbClr val="0070C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CF65E-9A65-4BFF-9122-2F25E9201228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19467" name="Footer Placeholder 3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266462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utoUpdateAnimBg="0"/>
      <p:bldP spid="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/>
          <a:lstStyle/>
          <a:p>
            <a:r>
              <a:rPr lang="en-IE" sz="4000" dirty="0" smtClean="0"/>
              <a:t>Atomic number is a series</a:t>
            </a:r>
          </a:p>
          <a:p>
            <a:r>
              <a:rPr lang="en-IE" sz="4000" dirty="0" smtClean="0"/>
              <a:t>Atomic number tells number of protons</a:t>
            </a:r>
          </a:p>
          <a:p>
            <a:r>
              <a:rPr lang="en-IE" sz="4000" dirty="0" smtClean="0"/>
              <a:t>Number of protons determines the element</a:t>
            </a:r>
          </a:p>
          <a:p>
            <a:r>
              <a:rPr lang="en-IE" sz="4000" dirty="0" smtClean="0"/>
              <a:t>Atomic Mass is about twice atomic number</a:t>
            </a:r>
          </a:p>
          <a:p>
            <a:r>
              <a:rPr lang="en-IE" sz="4000" dirty="0" smtClean="0"/>
              <a:t>Difference caused by neutrons</a:t>
            </a:r>
          </a:p>
          <a:p>
            <a:r>
              <a:rPr lang="en-IE" sz="4000" dirty="0" smtClean="0"/>
              <a:t>Number of neutrons calculated by atomic mass – atomic number</a:t>
            </a:r>
          </a:p>
          <a:p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279799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2082375" y="1701317"/>
            <a:ext cx="2541587" cy="2579688"/>
          </a:xfrm>
          <a:prstGeom prst="ellipse">
            <a:avLst/>
          </a:prstGeom>
          <a:gradFill flip="none" rotWithShape="1">
            <a:gsLst>
              <a:gs pos="37000">
                <a:schemeClr val="tx1">
                  <a:lumMod val="85000"/>
                  <a:lumOff val="15000"/>
                  <a:tint val="66000"/>
                  <a:satMod val="160000"/>
                </a:schemeClr>
              </a:gs>
              <a:gs pos="50000">
                <a:schemeClr val="tx1">
                  <a:lumMod val="85000"/>
                  <a:lumOff val="15000"/>
                  <a:tint val="44500"/>
                  <a:satMod val="160000"/>
                </a:schemeClr>
              </a:gs>
              <a:gs pos="100000">
                <a:schemeClr val="tx1">
                  <a:lumMod val="85000"/>
                  <a:lumOff val="15000"/>
                  <a:tint val="23500"/>
                  <a:satMod val="160000"/>
                </a:schemeClr>
              </a:gs>
              <a:gs pos="0">
                <a:schemeClr val="bg1">
                  <a:lumMod val="9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IE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4543425" y="2998788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230563" y="1641475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109913" y="2641600"/>
            <a:ext cx="6477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3200" b="1"/>
              <a:t>C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2014538" y="2855913"/>
            <a:ext cx="144462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3375025" y="4213225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42875" y="2441575"/>
            <a:ext cx="647700" cy="576263"/>
            <a:chOff x="1386282" y="2879718"/>
            <a:chExt cx="647700" cy="576263"/>
          </a:xfrm>
        </p:grpSpPr>
        <p:grpSp>
          <p:nvGrpSpPr>
            <p:cNvPr id="20520" name="Group 19"/>
            <p:cNvGrpSpPr>
              <a:grpSpLocks/>
            </p:cNvGrpSpPr>
            <p:nvPr/>
          </p:nvGrpSpPr>
          <p:grpSpPr bwMode="auto">
            <a:xfrm rot="-4452676">
              <a:off x="1422000" y="2844000"/>
              <a:ext cx="576263" cy="647700"/>
              <a:chOff x="2472" y="845"/>
              <a:chExt cx="363" cy="408"/>
            </a:xfrm>
          </p:grpSpPr>
          <p:sp>
            <p:nvSpPr>
              <p:cNvPr id="20522" name="Oval 20"/>
              <p:cNvSpPr>
                <a:spLocks noChangeArrowheads="1"/>
              </p:cNvSpPr>
              <p:nvPr/>
            </p:nvSpPr>
            <p:spPr bwMode="auto">
              <a:xfrm>
                <a:off x="2472" y="845"/>
                <a:ext cx="363" cy="362"/>
              </a:xfrm>
              <a:prstGeom prst="ellipse">
                <a:avLst/>
              </a:prstGeom>
              <a:noFill/>
              <a:ln w="34925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20523" name="Oval 21"/>
              <p:cNvSpPr>
                <a:spLocks noChangeArrowheads="1"/>
              </p:cNvSpPr>
              <p:nvPr/>
            </p:nvSpPr>
            <p:spPr bwMode="auto">
              <a:xfrm>
                <a:off x="2699" y="1162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vert="eaVert"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20521" name="TextBox 21"/>
            <p:cNvSpPr txBox="1">
              <a:spLocks noChangeArrowheads="1"/>
            </p:cNvSpPr>
            <p:nvPr/>
          </p:nvSpPr>
          <p:spPr bwMode="auto">
            <a:xfrm>
              <a:off x="1500166" y="300037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IE" b="1"/>
                <a:t>H</a:t>
              </a:r>
            </a:p>
          </p:txBody>
        </p:sp>
      </p:grpSp>
      <p:sp>
        <p:nvSpPr>
          <p:cNvPr id="20491" name="TextBox 22"/>
          <p:cNvSpPr txBox="1">
            <a:spLocks noChangeArrowheads="1"/>
          </p:cNvSpPr>
          <p:nvPr/>
        </p:nvSpPr>
        <p:spPr bwMode="auto">
          <a:xfrm>
            <a:off x="5786438" y="0"/>
            <a:ext cx="314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6000" b="1"/>
              <a:t>Methane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967038" y="5292725"/>
            <a:ext cx="576262" cy="636588"/>
            <a:chOff x="4210051" y="5796000"/>
            <a:chExt cx="576263" cy="636588"/>
          </a:xfrm>
        </p:grpSpPr>
        <p:grpSp>
          <p:nvGrpSpPr>
            <p:cNvPr id="20516" name="Group 25"/>
            <p:cNvGrpSpPr>
              <a:grpSpLocks/>
            </p:cNvGrpSpPr>
            <p:nvPr/>
          </p:nvGrpSpPr>
          <p:grpSpPr bwMode="auto">
            <a:xfrm flipV="1">
              <a:off x="4210051" y="5796000"/>
              <a:ext cx="576263" cy="636588"/>
              <a:chOff x="2472" y="845"/>
              <a:chExt cx="363" cy="401"/>
            </a:xfrm>
          </p:grpSpPr>
          <p:sp>
            <p:nvSpPr>
              <p:cNvPr id="20518" name="Oval 26"/>
              <p:cNvSpPr>
                <a:spLocks noChangeArrowheads="1"/>
              </p:cNvSpPr>
              <p:nvPr/>
            </p:nvSpPr>
            <p:spPr bwMode="auto">
              <a:xfrm>
                <a:off x="2472" y="845"/>
                <a:ext cx="363" cy="362"/>
              </a:xfrm>
              <a:prstGeom prst="ellipse">
                <a:avLst/>
              </a:prstGeom>
              <a:noFill/>
              <a:ln w="34925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20519" name="Oval 27"/>
              <p:cNvSpPr>
                <a:spLocks noChangeArrowheads="1"/>
              </p:cNvSpPr>
              <p:nvPr/>
            </p:nvSpPr>
            <p:spPr bwMode="auto">
              <a:xfrm>
                <a:off x="2609" y="115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20517" name="TextBox 23"/>
            <p:cNvSpPr txBox="1">
              <a:spLocks noChangeArrowheads="1"/>
            </p:cNvSpPr>
            <p:nvPr/>
          </p:nvSpPr>
          <p:spPr bwMode="auto">
            <a:xfrm>
              <a:off x="4320000" y="598862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IE" b="1"/>
                <a:t>H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828925" y="217488"/>
            <a:ext cx="576263" cy="647700"/>
            <a:chOff x="4071934" y="576000"/>
            <a:chExt cx="576262" cy="647700"/>
          </a:xfrm>
        </p:grpSpPr>
        <p:grpSp>
          <p:nvGrpSpPr>
            <p:cNvPr id="20512" name="Group 18"/>
            <p:cNvGrpSpPr>
              <a:grpSpLocks/>
            </p:cNvGrpSpPr>
            <p:nvPr/>
          </p:nvGrpSpPr>
          <p:grpSpPr bwMode="auto">
            <a:xfrm>
              <a:off x="4071934" y="576000"/>
              <a:ext cx="576262" cy="647700"/>
              <a:chOff x="2472" y="845"/>
              <a:chExt cx="363" cy="408"/>
            </a:xfrm>
          </p:grpSpPr>
          <p:sp>
            <p:nvSpPr>
              <p:cNvPr id="20514" name="Oval 16"/>
              <p:cNvSpPr>
                <a:spLocks noChangeArrowheads="1"/>
              </p:cNvSpPr>
              <p:nvPr/>
            </p:nvSpPr>
            <p:spPr bwMode="auto">
              <a:xfrm>
                <a:off x="2472" y="845"/>
                <a:ext cx="363" cy="362"/>
              </a:xfrm>
              <a:prstGeom prst="ellipse">
                <a:avLst/>
              </a:prstGeom>
              <a:noFill/>
              <a:ln w="34925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20515" name="Oval 14"/>
              <p:cNvSpPr>
                <a:spLocks noChangeArrowheads="1"/>
              </p:cNvSpPr>
              <p:nvPr/>
            </p:nvSpPr>
            <p:spPr bwMode="auto">
              <a:xfrm>
                <a:off x="2609" y="1162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20513" name="TextBox 24"/>
            <p:cNvSpPr txBox="1">
              <a:spLocks noChangeArrowheads="1"/>
            </p:cNvSpPr>
            <p:nvPr/>
          </p:nvSpPr>
          <p:spPr bwMode="auto">
            <a:xfrm>
              <a:off x="4143372" y="70221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IE" b="1"/>
                <a:t>H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668963" y="2643188"/>
            <a:ext cx="647700" cy="576262"/>
            <a:chOff x="6877769" y="3002383"/>
            <a:chExt cx="647700" cy="576263"/>
          </a:xfrm>
        </p:grpSpPr>
        <p:grpSp>
          <p:nvGrpSpPr>
            <p:cNvPr id="20508" name="Group 22"/>
            <p:cNvGrpSpPr>
              <a:grpSpLocks/>
            </p:cNvGrpSpPr>
            <p:nvPr/>
          </p:nvGrpSpPr>
          <p:grpSpPr bwMode="auto">
            <a:xfrm rot="4452676" flipH="1">
              <a:off x="6913487" y="2966665"/>
              <a:ext cx="576263" cy="647700"/>
              <a:chOff x="2472" y="845"/>
              <a:chExt cx="363" cy="408"/>
            </a:xfrm>
          </p:grpSpPr>
          <p:sp>
            <p:nvSpPr>
              <p:cNvPr id="20510" name="Oval 23"/>
              <p:cNvSpPr>
                <a:spLocks noChangeArrowheads="1"/>
              </p:cNvSpPr>
              <p:nvPr/>
            </p:nvSpPr>
            <p:spPr bwMode="auto">
              <a:xfrm>
                <a:off x="2472" y="845"/>
                <a:ext cx="363" cy="362"/>
              </a:xfrm>
              <a:prstGeom prst="ellipse">
                <a:avLst/>
              </a:prstGeom>
              <a:noFill/>
              <a:ln w="34925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20511" name="Oval 24"/>
              <p:cNvSpPr>
                <a:spLocks noChangeArrowheads="1"/>
              </p:cNvSpPr>
              <p:nvPr/>
            </p:nvSpPr>
            <p:spPr bwMode="auto">
              <a:xfrm>
                <a:off x="2670" y="1162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20509" name="TextBox 26"/>
            <p:cNvSpPr txBox="1">
              <a:spLocks noChangeArrowheads="1"/>
            </p:cNvSpPr>
            <p:nvPr/>
          </p:nvSpPr>
          <p:spPr bwMode="auto">
            <a:xfrm flipH="1" flipV="1">
              <a:off x="7105672" y="3071810"/>
              <a:ext cx="3238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IE" b="1"/>
                <a:t>H</a:t>
              </a:r>
            </a:p>
          </p:txBody>
        </p:sp>
      </p:grpSp>
      <p:sp>
        <p:nvSpPr>
          <p:cNvPr id="20495" name="Rectangle 31"/>
          <p:cNvSpPr>
            <a:spLocks noChangeArrowheads="1"/>
          </p:cNvSpPr>
          <p:nvPr/>
        </p:nvSpPr>
        <p:spPr bwMode="auto">
          <a:xfrm>
            <a:off x="7429500" y="1143000"/>
            <a:ext cx="1470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5400" b="1"/>
              <a:t>CH</a:t>
            </a:r>
            <a:r>
              <a:rPr lang="en-IE" sz="5400" b="1" baseline="-25000"/>
              <a:t>4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853238" y="4421188"/>
            <a:ext cx="647700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4800" b="1"/>
              <a:t>C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7500938" y="4857750"/>
            <a:ext cx="36036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V="1">
            <a:off x="6963569" y="5395119"/>
            <a:ext cx="36036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V="1">
            <a:off x="6963568" y="4323557"/>
            <a:ext cx="36036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429375" y="4857750"/>
            <a:ext cx="36036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 flipH="1" flipV="1">
            <a:off x="6911975" y="3559175"/>
            <a:ext cx="500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3200" b="1"/>
              <a:t>H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 flipH="1" flipV="1">
            <a:off x="6929438" y="5559425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3200" b="1"/>
              <a:t>H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 flipH="1" flipV="1">
            <a:off x="5929313" y="4637088"/>
            <a:ext cx="5000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3200" b="1"/>
              <a:t>H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 flipH="1" flipV="1">
            <a:off x="7929563" y="4559300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3200" b="1"/>
              <a:t>H</a:t>
            </a:r>
          </a:p>
        </p:txBody>
      </p:sp>
      <p:sp>
        <p:nvSpPr>
          <p:cNvPr id="20505" name="TextBox 42"/>
          <p:cNvSpPr txBox="1">
            <a:spLocks noChangeArrowheads="1"/>
          </p:cNvSpPr>
          <p:nvPr/>
        </p:nvSpPr>
        <p:spPr bwMode="auto">
          <a:xfrm>
            <a:off x="4643438" y="6215063"/>
            <a:ext cx="3929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3200">
                <a:latin typeface="Arial" charset="0"/>
              </a:rPr>
              <a:t>4 single  C- H Bonds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3993017-07E6-4CF6-A30F-282780998FB0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88960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1042 L -0.00035 0.1377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82 3.7037E-7 L -0.12014 0.0006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6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4.81481E-6 L 0.00035 -0.1604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4.44444E-6 L 0.14757 -0.0037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 autoUpdateAnimBg="0"/>
      <p:bldP spid="34827" grpId="0" animBg="1" autoUpdateAnimBg="0"/>
      <p:bldP spid="34831" grpId="0"/>
      <p:bldP spid="34822" grpId="0" animBg="1" autoUpdateAnimBg="0"/>
      <p:bldP spid="34820" grpId="0" animBg="1" autoUpdateAnimBg="0"/>
      <p:bldP spid="33" grpId="0"/>
      <p:bldP spid="39" grpId="0"/>
      <p:bldP spid="40" grpId="0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32363" y="115888"/>
            <a:ext cx="40322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satMod val="150000"/>
                  </a:schemeClr>
                </a:solidFill>
              </a:rPr>
              <a:t>Ozone  O</a:t>
            </a:r>
            <a:r>
              <a:rPr lang="en-GB" baseline="-25000">
                <a:solidFill>
                  <a:schemeClr val="accent1">
                    <a:satMod val="150000"/>
                  </a:schemeClr>
                </a:solidFill>
              </a:rPr>
              <a:t>3</a:t>
            </a:r>
            <a:endParaRPr lang="en-GB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1557338" y="1619235"/>
            <a:ext cx="2619375" cy="26892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1876425" y="1957372"/>
            <a:ext cx="125413" cy="13017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4086225" y="2870185"/>
            <a:ext cx="125413" cy="13176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286000" y="4151297"/>
            <a:ext cx="125413" cy="131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3635375" y="3935397"/>
            <a:ext cx="125413" cy="13176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1724025" y="2120885"/>
            <a:ext cx="125413" cy="1317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2411413" y="4211622"/>
            <a:ext cx="125412" cy="13176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555875" y="2733660"/>
            <a:ext cx="622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00FF00"/>
                </a:solidFill>
                <a:latin typeface="Times New Roman" pitchFamily="18" charset="0"/>
              </a:rPr>
              <a:t>O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3186113" y="3717910"/>
            <a:ext cx="2619375" cy="26892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4086225" y="2697147"/>
            <a:ext cx="125413" cy="13017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5526088" y="4295760"/>
            <a:ext cx="125412" cy="13176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5222875" y="6091222"/>
            <a:ext cx="125413" cy="131763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5454650" y="4151297"/>
            <a:ext cx="125413" cy="131763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3492500" y="4006835"/>
            <a:ext cx="125413" cy="13176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5334000" y="5959460"/>
            <a:ext cx="125413" cy="13176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184650" y="4832335"/>
            <a:ext cx="622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00FF00"/>
                </a:solidFill>
                <a:latin typeface="Times New Roman" pitchFamily="18" charset="0"/>
              </a:rPr>
              <a:t>O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629400" y="3581400"/>
            <a:ext cx="2057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>
                <a:latin typeface="Times New Roman" pitchFamily="18" charset="0"/>
              </a:rPr>
              <a:t>O </a:t>
            </a:r>
            <a:r>
              <a:rPr lang="en-GB" sz="440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GB" sz="4400">
                <a:latin typeface="Times New Roman" pitchFamily="18" charset="0"/>
              </a:rPr>
              <a:t> O</a:t>
            </a:r>
          </a:p>
        </p:txBody>
      </p:sp>
      <p:sp>
        <p:nvSpPr>
          <p:cNvPr id="21524" name="Oval 32"/>
          <p:cNvSpPr>
            <a:spLocks noChangeArrowheads="1"/>
          </p:cNvSpPr>
          <p:nvPr/>
        </p:nvSpPr>
        <p:spPr bwMode="auto">
          <a:xfrm>
            <a:off x="622300" y="4114785"/>
            <a:ext cx="2619375" cy="26892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1525" name="Oval 35"/>
          <p:cNvSpPr>
            <a:spLocks noChangeArrowheads="1"/>
          </p:cNvSpPr>
          <p:nvPr/>
        </p:nvSpPr>
        <p:spPr bwMode="auto">
          <a:xfrm>
            <a:off x="941388" y="4452922"/>
            <a:ext cx="125412" cy="1301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1526" name="Oval 36"/>
          <p:cNvSpPr>
            <a:spLocks noChangeArrowheads="1"/>
          </p:cNvSpPr>
          <p:nvPr/>
        </p:nvSpPr>
        <p:spPr bwMode="auto">
          <a:xfrm>
            <a:off x="3203575" y="5375260"/>
            <a:ext cx="125413" cy="1317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1527" name="Oval 37"/>
          <p:cNvSpPr>
            <a:spLocks noChangeArrowheads="1"/>
          </p:cNvSpPr>
          <p:nvPr/>
        </p:nvSpPr>
        <p:spPr bwMode="auto">
          <a:xfrm>
            <a:off x="1169988" y="6508735"/>
            <a:ext cx="125412" cy="1317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1528" name="Oval 39"/>
          <p:cNvSpPr>
            <a:spLocks noChangeArrowheads="1"/>
          </p:cNvSpPr>
          <p:nvPr/>
        </p:nvSpPr>
        <p:spPr bwMode="auto">
          <a:xfrm>
            <a:off x="788988" y="4616435"/>
            <a:ext cx="125412" cy="1317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1529" name="Oval 40"/>
          <p:cNvSpPr>
            <a:spLocks noChangeArrowheads="1"/>
          </p:cNvSpPr>
          <p:nvPr/>
        </p:nvSpPr>
        <p:spPr bwMode="auto">
          <a:xfrm>
            <a:off x="1322388" y="6584935"/>
            <a:ext cx="125412" cy="1317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1530" name="Text Box 41"/>
          <p:cNvSpPr txBox="1">
            <a:spLocks noChangeArrowheads="1"/>
          </p:cNvSpPr>
          <p:nvPr/>
        </p:nvSpPr>
        <p:spPr bwMode="auto">
          <a:xfrm>
            <a:off x="1620838" y="5229210"/>
            <a:ext cx="622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00FF00"/>
                </a:solidFill>
                <a:latin typeface="Times New Roman" pitchFamily="18" charset="0"/>
              </a:rPr>
              <a:t>O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21531" name="Oval 42"/>
          <p:cNvSpPr>
            <a:spLocks noChangeArrowheads="1"/>
          </p:cNvSpPr>
          <p:nvPr/>
        </p:nvSpPr>
        <p:spPr bwMode="auto">
          <a:xfrm>
            <a:off x="3151188" y="5192697"/>
            <a:ext cx="125412" cy="130175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7267575" y="2708275"/>
            <a:ext cx="8334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>
                <a:latin typeface="Times New Roman" pitchFamily="18" charset="0"/>
              </a:rPr>
              <a:t>O </a:t>
            </a:r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 flipV="1">
            <a:off x="7092950" y="3357563"/>
            <a:ext cx="21590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IE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 flipH="1" flipV="1">
            <a:off x="7812088" y="3357563"/>
            <a:ext cx="21590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IE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079A1-7FCA-4D63-B3EF-4F9803F82B07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21536" name="Footer Placeholder 33"/>
          <p:cNvSpPr>
            <a:spLocks noGrp="1"/>
          </p:cNvSpPr>
          <p:nvPr>
            <p:ph type="ftr" sz="quarter" idx="11"/>
          </p:nvPr>
        </p:nvSpPr>
        <p:spPr bwMode="auto">
          <a:xfrm>
            <a:off x="0" y="-24"/>
            <a:ext cx="5507038" cy="274638"/>
          </a:xfrm>
          <a:noFill/>
          <a:ln>
            <a:miter lim="800000"/>
            <a:headEnd/>
            <a:tailEnd/>
          </a:ln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r>
              <a:rPr lang="en-GB"/>
              <a:t>Peter Jackson</a:t>
            </a:r>
          </a:p>
        </p:txBody>
      </p:sp>
    </p:spTree>
    <p:extLst>
      <p:ext uri="{BB962C8B-B14F-4D97-AF65-F5344CB8AC3E}">
        <p14:creationId xmlns:p14="http://schemas.microsoft.com/office/powerpoint/2010/main" val="1754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 autoUpdateAnimBg="0"/>
      <p:bldP spid="12297" grpId="0" animBg="1" autoUpdateAnimBg="0"/>
      <p:bldP spid="12298" grpId="0" animBg="1" autoUpdateAnimBg="0"/>
      <p:bldP spid="12299" grpId="0" animBg="1" autoUpdateAnimBg="0"/>
      <p:bldP spid="12300" grpId="0" animBg="1" autoUpdateAnimBg="0"/>
      <p:bldP spid="12301" grpId="0" animBg="1" autoUpdateAnimBg="0"/>
      <p:bldP spid="12302" grpId="0" animBg="1" autoUpdateAnimBg="0"/>
      <p:bldP spid="12303" grpId="0" autoUpdateAnimBg="0"/>
      <p:bldP spid="12306" grpId="0" animBg="1" autoUpdateAnimBg="0"/>
      <p:bldP spid="12309" grpId="0" animBg="1" autoUpdateAnimBg="0"/>
      <p:bldP spid="12310" grpId="0" animBg="1" autoUpdateAnimBg="0"/>
      <p:bldP spid="12311" grpId="0" animBg="1" autoUpdateAnimBg="0"/>
      <p:bldP spid="12312" grpId="0" animBg="1" autoUpdateAnimBg="0"/>
      <p:bldP spid="12313" grpId="0" animBg="1" autoUpdateAnimBg="0"/>
      <p:bldP spid="12314" grpId="0" animBg="1" autoUpdateAnimBg="0"/>
      <p:bldP spid="12315" grpId="0" autoUpdateAnimBg="0"/>
      <p:bldP spid="12316" grpId="0" autoUpdateAnimBg="0"/>
      <p:bldP spid="12333" grpId="0" autoUpdateAnimBg="0"/>
      <p:bldP spid="12334" grpId="0" animBg="1"/>
      <p:bldP spid="123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G09_0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2"/>
          <a:stretch>
            <a:fillRect/>
          </a:stretch>
        </p:blipFill>
        <p:spPr bwMode="auto">
          <a:xfrm>
            <a:off x="0" y="534988"/>
            <a:ext cx="8915400" cy="487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362200" y="312738"/>
            <a:ext cx="4540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Overlap of Orbitals</a:t>
            </a:r>
          </a:p>
        </p:txBody>
      </p:sp>
    </p:spTree>
    <p:extLst>
      <p:ext uri="{BB962C8B-B14F-4D97-AF65-F5344CB8AC3E}">
        <p14:creationId xmlns:p14="http://schemas.microsoft.com/office/powerpoint/2010/main" val="379258608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Multiple Bonds</a:t>
            </a:r>
            <a:endParaRPr lang="en-US" altLang="en-US" sz="3600" b="1" u="sng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0" hangingPunct="0"/>
            <a:r>
              <a:rPr lang="en-US" altLang="en-US" sz="2400">
                <a:latin typeface="Comic Sans MS" pitchFamily="66" charset="0"/>
              </a:rPr>
              <a:t> </a:t>
            </a:r>
          </a:p>
          <a:p>
            <a:pPr algn="ctr" eaLnBrk="0" hangingPunct="0"/>
            <a:r>
              <a:rPr lang="en-US" altLang="en-US" sz="2400">
                <a:latin typeface="Comic Sans MS" pitchFamily="66" charset="0"/>
              </a:rPr>
              <a:t>Everything we have talked about so far has only dealt with what we call </a:t>
            </a:r>
            <a:r>
              <a:rPr lang="en-US" altLang="en-US" sz="2400" b="1">
                <a:latin typeface="Comic Sans MS" pitchFamily="66" charset="0"/>
              </a:rPr>
              <a:t>sigma bonds</a:t>
            </a:r>
          </a:p>
          <a:p>
            <a:pPr eaLnBrk="0" hangingPunct="0"/>
            <a:r>
              <a:rPr lang="en-US" altLang="en-US" sz="2400">
                <a:latin typeface="Comic Sans MS" pitchFamily="66" charset="0"/>
              </a:rPr>
              <a:t> </a:t>
            </a:r>
          </a:p>
          <a:p>
            <a:pPr eaLnBrk="0" hangingPunct="0"/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Sigma bond</a:t>
            </a:r>
            <a:r>
              <a:rPr lang="en-US" altLang="en-US" sz="2400" b="1">
                <a:latin typeface="Comic Sans MS" pitchFamily="66" charset="0"/>
              </a:rPr>
              <a:t> (</a:t>
            </a:r>
            <a:r>
              <a:rPr lang="en-US" altLang="en-US" sz="2400" b="1">
                <a:latin typeface="Symbol" pitchFamily="18" charset="2"/>
              </a:rPr>
              <a:t>s</a:t>
            </a:r>
            <a:r>
              <a:rPr lang="en-US" altLang="en-US" sz="2400" b="1">
                <a:latin typeface="Comic Sans MS" pitchFamily="66" charset="0"/>
              </a:rPr>
              <a:t>) </a:t>
            </a:r>
            <a:r>
              <a:rPr lang="en-US" altLang="en-US" sz="2400" b="1">
                <a:latin typeface="Comic Sans MS" pitchFamily="66" charset="0"/>
                <a:sym typeface="Symbol" pitchFamily="18" charset="2"/>
              </a:rPr>
              <a:t>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bond where the line of electron density is concentrated symmetrically along the line connecting the two atoms.</a:t>
            </a:r>
          </a:p>
          <a:p>
            <a:pPr eaLnBrk="0" hangingPunct="0"/>
            <a:endParaRPr lang="en-US" altLang="en-US" sz="2400" i="1">
              <a:latin typeface="Times New Roman" pitchFamily="18" charset="0"/>
            </a:endParaRPr>
          </a:p>
        </p:txBody>
      </p:sp>
      <p:pic>
        <p:nvPicPr>
          <p:cNvPr id="7171" name="Picture 3" descr="FG09_0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3" b="31503"/>
          <a:stretch>
            <a:fillRect/>
          </a:stretch>
        </p:blipFill>
        <p:spPr bwMode="auto">
          <a:xfrm>
            <a:off x="228600" y="3657600"/>
            <a:ext cx="8915400" cy="219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70143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G09_0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4" r="24004"/>
          <a:stretch>
            <a:fillRect/>
          </a:stretch>
        </p:blipFill>
        <p:spPr bwMode="auto">
          <a:xfrm>
            <a:off x="4495800" y="990600"/>
            <a:ext cx="44561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152400"/>
            <a:ext cx="868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Pi bond</a:t>
            </a:r>
            <a:r>
              <a:rPr lang="en-US" altLang="en-US" sz="2400" b="1">
                <a:latin typeface="Comic Sans MS" pitchFamily="66" charset="0"/>
              </a:rPr>
              <a:t> (</a:t>
            </a:r>
            <a:r>
              <a:rPr lang="en-US" altLang="en-US" sz="2400" b="1">
                <a:latin typeface="Symbol" pitchFamily="18" charset="2"/>
              </a:rPr>
              <a:t>p</a:t>
            </a:r>
            <a:r>
              <a:rPr lang="en-US" altLang="en-US" sz="2400" b="1">
                <a:latin typeface="Comic Sans MS" pitchFamily="66" charset="0"/>
              </a:rPr>
              <a:t>) </a:t>
            </a:r>
            <a:r>
              <a:rPr lang="en-US" altLang="en-US" sz="2400" b="1">
                <a:latin typeface="Comic Sans MS" pitchFamily="66" charset="0"/>
                <a:sym typeface="Symbol" pitchFamily="18" charset="2"/>
              </a:rPr>
              <a:t>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bond where the overlapping regions exist above and below the internuclear axis (with a nodal plane along the internuclear axis).</a:t>
            </a:r>
          </a:p>
        </p:txBody>
      </p:sp>
    </p:spTree>
    <p:extLst>
      <p:ext uri="{BB962C8B-B14F-4D97-AF65-F5344CB8AC3E}">
        <p14:creationId xmlns:p14="http://schemas.microsoft.com/office/powerpoint/2010/main" val="4478222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G09_0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4213"/>
            <a:ext cx="9144000" cy="609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Example: H</a:t>
            </a:r>
            <a:r>
              <a:rPr lang="en-US" altLang="en-US" sz="3600" b="1" i="1" baseline="-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</a:t>
            </a:r>
            <a:r>
              <a:rPr lang="en-US" alt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C=CH</a:t>
            </a:r>
            <a:r>
              <a:rPr lang="en-US" altLang="en-US" sz="3600" b="1" i="1" baseline="-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</a:t>
            </a:r>
            <a:endParaRPr lang="en-US" altLang="en-US" sz="3600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6930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90800" y="1524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Example: HC</a:t>
            </a:r>
            <a:r>
              <a:rPr lang="en-US" alt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Symbol" pitchFamily="18" charset="2"/>
              </a:rPr>
              <a:t></a:t>
            </a:r>
            <a:r>
              <a:rPr lang="en-US" alt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</a:t>
            </a:r>
            <a:endParaRPr lang="en-US" altLang="en-US" sz="3600" b="1" i="1" baseline="-30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8" b="12495"/>
          <a:stretch>
            <a:fillRect/>
          </a:stretch>
        </p:blipFill>
        <p:spPr bwMode="auto">
          <a:xfrm>
            <a:off x="0" y="1295400"/>
            <a:ext cx="91440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86047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357430"/>
            <a:ext cx="7851648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8000" dirty="0" smtClean="0">
                <a:solidFill>
                  <a:srgbClr val="FFFF00"/>
                </a:solidFill>
              </a:rPr>
              <a:t>2.4.1</a:t>
            </a:r>
            <a:br>
              <a:rPr lang="en-GB" sz="8000" dirty="0" smtClean="0">
                <a:solidFill>
                  <a:srgbClr val="FFFF00"/>
                </a:solidFill>
              </a:rPr>
            </a:br>
            <a:r>
              <a:rPr lang="en-GB" sz="8000" dirty="0" smtClean="0">
                <a:solidFill>
                  <a:srgbClr val="FFFF00"/>
                </a:solidFill>
              </a:rPr>
              <a:t>Electronegativity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DBF5F9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57250"/>
            <a:ext cx="8785225" cy="523875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Is the relative attraction that an atom in a molecule has for the shared pair of electrons in a covalent bond.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000" dirty="0" smtClean="0"/>
              <a:t>In a bond between two identical atoms the pair of electrons are shared equally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000" dirty="0" smtClean="0"/>
              <a:t>chemists have found that in many bonds the pair of electrons are attracted to one of the atoms more than to the other.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0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7188"/>
            <a:ext cx="7772400" cy="1143000"/>
          </a:xfrm>
        </p:spPr>
        <p:txBody>
          <a:bodyPr/>
          <a:lstStyle/>
          <a:p>
            <a:r>
              <a:rPr lang="en-GB" sz="6000" smtClean="0">
                <a:solidFill>
                  <a:srgbClr val="FF0000"/>
                </a:solidFill>
              </a:rPr>
              <a:t>Hydrogen and Chlorine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1788"/>
            <a:ext cx="8893175" cy="48990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Electrons attracted to chlorine more than to hydrogen </a:t>
            </a:r>
            <a:r>
              <a:rPr lang="en-GB" sz="3600" i="1" dirty="0" smtClean="0"/>
              <a:t>[ bigger , but more +</a:t>
            </a:r>
            <a:r>
              <a:rPr lang="en-GB" sz="3600" i="1" dirty="0" err="1" smtClean="0"/>
              <a:t>ve</a:t>
            </a:r>
            <a:r>
              <a:rPr lang="en-GB" sz="3600" i="1" dirty="0" smtClean="0"/>
              <a:t> nucleus]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therefore the electrons spend more time near the chlorine than near the hydrogen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this gives the chlorine a slightly negative charge </a:t>
            </a:r>
            <a:r>
              <a:rPr lang="en-GB" sz="3600" i="1" dirty="0" smtClean="0"/>
              <a:t>[</a:t>
            </a:r>
            <a:r>
              <a:rPr lang="el-GR" sz="3600" i="1" dirty="0" smtClean="0">
                <a:cs typeface="Times New Roman" pitchFamily="18" charset="0"/>
              </a:rPr>
              <a:t>δ</a:t>
            </a:r>
            <a:r>
              <a:rPr lang="en-GB" sz="3600" i="1" dirty="0" smtClean="0">
                <a:cs typeface="Times New Roman" pitchFamily="18" charset="0"/>
              </a:rPr>
              <a:t>-   delta minus]</a:t>
            </a:r>
            <a:endParaRPr lang="el-GR" sz="3600" i="1" dirty="0" smtClean="0"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dirty="0" smtClean="0"/>
              <a:t>it gives the hydrogen a slightly positive charge </a:t>
            </a:r>
            <a:r>
              <a:rPr lang="en-GB" sz="3600" i="1" dirty="0" smtClean="0"/>
              <a:t>[</a:t>
            </a:r>
            <a:r>
              <a:rPr lang="el-GR" sz="3600" i="1" dirty="0" smtClean="0">
                <a:cs typeface="Times New Roman" pitchFamily="18" charset="0"/>
              </a:rPr>
              <a:t>δ</a:t>
            </a:r>
            <a:r>
              <a:rPr lang="en-GB" sz="3600" b="1" i="1" dirty="0" smtClean="0">
                <a:cs typeface="Times New Roman" pitchFamily="18" charset="0"/>
              </a:rPr>
              <a:t>+  </a:t>
            </a:r>
            <a:r>
              <a:rPr lang="en-GB" sz="3600" i="1" dirty="0" smtClean="0">
                <a:cs typeface="Times New Roman" pitchFamily="18" charset="0"/>
              </a:rPr>
              <a:t>delta plus</a:t>
            </a:r>
            <a:r>
              <a:rPr lang="en-GB" sz="3600" b="1" i="1" dirty="0" smtClean="0">
                <a:cs typeface="Times New Roman" pitchFamily="18" charset="0"/>
              </a:rPr>
              <a:t>]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2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r>
              <a:rPr lang="en-IE" sz="4000" dirty="0" smtClean="0"/>
              <a:t>Number of electrons = number of protons = atomic number Electrons fill shells from inside out</a:t>
            </a:r>
          </a:p>
          <a:p>
            <a:r>
              <a:rPr lang="en-IE" sz="4000" dirty="0" smtClean="0"/>
              <a:t>2,8,8,(2) is maximum – </a:t>
            </a:r>
            <a:r>
              <a:rPr lang="en-IE" sz="4000" smtClean="0"/>
              <a:t>brackets because not full </a:t>
            </a:r>
            <a:endParaRPr lang="en-IE" sz="4000" dirty="0" smtClean="0"/>
          </a:p>
          <a:p>
            <a:r>
              <a:rPr lang="en-IE" sz="4000" dirty="0" smtClean="0"/>
              <a:t>If an outer shell is full the atom is very stable</a:t>
            </a:r>
          </a:p>
          <a:p>
            <a:r>
              <a:rPr lang="en-IE" sz="4000" dirty="0" smtClean="0"/>
              <a:t>Usually 8 electrons fill the outer shell – Octet rule</a:t>
            </a:r>
          </a:p>
          <a:p>
            <a:r>
              <a:rPr lang="en-IE" sz="4000" dirty="0" smtClean="0"/>
              <a:t>Helium is one exception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45146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4710113" y="2000250"/>
            <a:ext cx="2819400" cy="2895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48313" y="283845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7200">
                <a:solidFill>
                  <a:srgbClr val="DBF5F9"/>
                </a:solidFill>
                <a:latin typeface="Times New Roman" pitchFamily="18" charset="0"/>
              </a:rPr>
              <a:t>Cl</a:t>
            </a:r>
            <a:endParaRPr lang="en-GB" sz="6000">
              <a:solidFill>
                <a:srgbClr val="DBF5F9"/>
              </a:solidFill>
              <a:latin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0313" y="2457450"/>
            <a:ext cx="2057400" cy="1981200"/>
            <a:chOff x="768" y="1968"/>
            <a:chExt cx="1296" cy="1248"/>
          </a:xfrm>
        </p:grpSpPr>
        <p:sp>
          <p:nvSpPr>
            <p:cNvPr id="8200" name="Oval 7"/>
            <p:cNvSpPr>
              <a:spLocks noChangeArrowheads="1"/>
            </p:cNvSpPr>
            <p:nvPr/>
          </p:nvSpPr>
          <p:spPr bwMode="auto">
            <a:xfrm>
              <a:off x="768" y="1968"/>
              <a:ext cx="1296" cy="12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1152" y="2208"/>
              <a:ext cx="528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7200">
                  <a:solidFill>
                    <a:srgbClr val="DBF5F9"/>
                  </a:solidFill>
                  <a:latin typeface="Times New Roman" pitchFamily="18" charset="0"/>
                </a:rPr>
                <a:t>H</a:t>
              </a:r>
              <a:endParaRPr lang="en-GB" sz="72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4557713" y="3143250"/>
            <a:ext cx="147637" cy="1476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4557713" y="3600450"/>
            <a:ext cx="147637" cy="147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0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2" grpId="0" autoUpdateAnimBg="0"/>
      <p:bldP spid="7177" grpId="0" animBg="1"/>
      <p:bldP spid="717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070100" y="48434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</a:t>
            </a:r>
            <a:r>
              <a:rPr lang="en-GB" sz="32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+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020050" y="48434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</a:t>
            </a:r>
            <a:r>
              <a:rPr lang="en-GB" sz="32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 –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23850" y="698500"/>
            <a:ext cx="864076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4000">
                <a:solidFill>
                  <a:srgbClr val="FF0000"/>
                </a:solidFill>
                <a:latin typeface="Times New Roman" pitchFamily="18" charset="0"/>
              </a:rPr>
              <a:t>Linus Pauling </a:t>
            </a:r>
            <a:r>
              <a:rPr lang="en-GB" sz="4000">
                <a:solidFill>
                  <a:prstClr val="black"/>
                </a:solidFill>
                <a:latin typeface="Times New Roman" pitchFamily="18" charset="0"/>
              </a:rPr>
              <a:t>measured the electronegativity of each element and put them in a table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4000">
                <a:solidFill>
                  <a:srgbClr val="FF3399"/>
                </a:solidFill>
                <a:latin typeface="Times New Roman" pitchFamily="18" charset="0"/>
              </a:rPr>
              <a:t>Noble gases are not in this table because they do not form bonds </a:t>
            </a:r>
          </a:p>
        </p:txBody>
      </p:sp>
      <p:sp>
        <p:nvSpPr>
          <p:cNvPr id="9222" name="Oval 21"/>
          <p:cNvSpPr>
            <a:spLocks noChangeArrowheads="1"/>
          </p:cNvSpPr>
          <p:nvPr/>
        </p:nvSpPr>
        <p:spPr bwMode="auto">
          <a:xfrm>
            <a:off x="5118100" y="3819525"/>
            <a:ext cx="2819400" cy="2895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23" name="Text Box 22"/>
          <p:cNvSpPr txBox="1">
            <a:spLocks noChangeArrowheads="1"/>
          </p:cNvSpPr>
          <p:nvPr/>
        </p:nvSpPr>
        <p:spPr bwMode="auto">
          <a:xfrm>
            <a:off x="5956300" y="4657725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7200">
                <a:solidFill>
                  <a:srgbClr val="DBF5F9"/>
                </a:solidFill>
                <a:latin typeface="Times New Roman" pitchFamily="18" charset="0"/>
              </a:rPr>
              <a:t>Cl</a:t>
            </a:r>
            <a:endParaRPr lang="en-GB" sz="6000">
              <a:solidFill>
                <a:srgbClr val="DBF5F9"/>
              </a:solidFill>
              <a:latin typeface="Times New Roman" pitchFamily="18" charset="0"/>
            </a:endParaRPr>
          </a:p>
        </p:txBody>
      </p:sp>
      <p:grpSp>
        <p:nvGrpSpPr>
          <p:cNvPr id="9224" name="Group 23"/>
          <p:cNvGrpSpPr>
            <a:grpSpLocks/>
          </p:cNvGrpSpPr>
          <p:nvPr/>
        </p:nvGrpSpPr>
        <p:grpSpPr bwMode="auto">
          <a:xfrm>
            <a:off x="2908300" y="4276725"/>
            <a:ext cx="2057400" cy="1981200"/>
            <a:chOff x="768" y="1968"/>
            <a:chExt cx="1296" cy="1248"/>
          </a:xfrm>
        </p:grpSpPr>
        <p:sp>
          <p:nvSpPr>
            <p:cNvPr id="9227" name="Oval 24"/>
            <p:cNvSpPr>
              <a:spLocks noChangeArrowheads="1"/>
            </p:cNvSpPr>
            <p:nvPr/>
          </p:nvSpPr>
          <p:spPr bwMode="auto">
            <a:xfrm>
              <a:off x="768" y="1968"/>
              <a:ext cx="1296" cy="12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28" name="Text Box 25"/>
            <p:cNvSpPr txBox="1">
              <a:spLocks noChangeArrowheads="1"/>
            </p:cNvSpPr>
            <p:nvPr/>
          </p:nvSpPr>
          <p:spPr bwMode="auto">
            <a:xfrm>
              <a:off x="1152" y="2208"/>
              <a:ext cx="528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7200">
                  <a:solidFill>
                    <a:srgbClr val="DBF5F9"/>
                  </a:solidFill>
                  <a:latin typeface="Times New Roman" pitchFamily="18" charset="0"/>
                </a:rPr>
                <a:t>H</a:t>
              </a:r>
              <a:endParaRPr lang="en-GB" sz="72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9225" name="Oval 26"/>
          <p:cNvSpPr>
            <a:spLocks noChangeArrowheads="1"/>
          </p:cNvSpPr>
          <p:nvPr/>
        </p:nvSpPr>
        <p:spPr bwMode="auto">
          <a:xfrm>
            <a:off x="5137150" y="4962525"/>
            <a:ext cx="147638" cy="1476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26" name="Oval 27"/>
          <p:cNvSpPr>
            <a:spLocks noChangeArrowheads="1"/>
          </p:cNvSpPr>
          <p:nvPr/>
        </p:nvSpPr>
        <p:spPr bwMode="auto">
          <a:xfrm>
            <a:off x="5137150" y="5419725"/>
            <a:ext cx="147638" cy="147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6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4" grpId="0"/>
      <p:bldP spid="820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7772400" cy="1143000"/>
          </a:xfrm>
        </p:spPr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Differences and Bond Type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89125"/>
            <a:ext cx="8243887" cy="4826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800" dirty="0" smtClean="0"/>
              <a:t>Difference</a:t>
            </a:r>
            <a:r>
              <a:rPr lang="en-GB" sz="4800" dirty="0" smtClean="0">
                <a:solidFill>
                  <a:schemeClr val="tx2"/>
                </a:solidFill>
              </a:rPr>
              <a:t> </a:t>
            </a:r>
            <a:r>
              <a:rPr lang="en-GB" sz="4800" dirty="0" smtClean="0">
                <a:solidFill>
                  <a:srgbClr val="FF0000"/>
                </a:solidFill>
              </a:rPr>
              <a:t>0 to 0.4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4800" dirty="0" smtClean="0">
                <a:solidFill>
                  <a:schemeClr val="tx2"/>
                </a:solidFill>
              </a:rPr>
              <a:t>           [Pure] </a:t>
            </a:r>
            <a:r>
              <a:rPr lang="en-GB" sz="4800" dirty="0" smtClean="0">
                <a:solidFill>
                  <a:srgbClr val="FF0000"/>
                </a:solidFill>
              </a:rPr>
              <a:t>Covalent Bond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800" dirty="0" smtClean="0"/>
              <a:t>Difference</a:t>
            </a:r>
            <a:r>
              <a:rPr lang="en-GB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cs typeface="Times New Roman" pitchFamily="18" charset="0"/>
              </a:rPr>
              <a:t>&gt; 0.4 but &lt; 1.7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4800" dirty="0" smtClean="0">
                <a:solidFill>
                  <a:srgbClr val="FF0000"/>
                </a:solidFill>
                <a:cs typeface="Times New Roman" pitchFamily="18" charset="0"/>
              </a:rPr>
              <a:t>           Polar Covalent Bond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800" dirty="0" smtClean="0">
                <a:solidFill>
                  <a:srgbClr val="FF0000"/>
                </a:solidFill>
                <a:cs typeface="Times New Roman" pitchFamily="18" charset="0"/>
              </a:rPr>
              <a:t>Difference is = or &gt; 1.7 then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4800" dirty="0" smtClean="0">
                <a:solidFill>
                  <a:srgbClr val="FF0000"/>
                </a:solidFill>
                <a:cs typeface="Times New Roman" pitchFamily="18" charset="0"/>
              </a:rPr>
              <a:t>           Ionic Bond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71500"/>
            <a:ext cx="8497887" cy="1143000"/>
          </a:xfrm>
        </p:spPr>
        <p:txBody>
          <a:bodyPr/>
          <a:lstStyle/>
          <a:p>
            <a:r>
              <a:rPr lang="en-GB" sz="6000" smtClean="0">
                <a:solidFill>
                  <a:srgbClr val="FF0000"/>
                </a:solidFill>
              </a:rPr>
              <a:t>Trends in Electronegativity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85938"/>
            <a:ext cx="9144000" cy="5072062"/>
          </a:xfrm>
        </p:spPr>
        <p:txBody>
          <a:bodyPr/>
          <a:lstStyle/>
          <a:p>
            <a:r>
              <a:rPr lang="en-GB" sz="4800" smtClean="0">
                <a:solidFill>
                  <a:srgbClr val="FF0000"/>
                </a:solidFill>
              </a:rPr>
              <a:t>Across a period</a:t>
            </a:r>
          </a:p>
          <a:p>
            <a:r>
              <a:rPr lang="en-GB" sz="4400" smtClean="0">
                <a:solidFill>
                  <a:srgbClr val="FF0000"/>
                </a:solidFill>
              </a:rPr>
              <a:t>Goes up</a:t>
            </a:r>
            <a:r>
              <a:rPr lang="en-GB" smtClean="0">
                <a:solidFill>
                  <a:srgbClr val="FF0000"/>
                </a:solidFill>
              </a:rPr>
              <a:t> </a:t>
            </a:r>
          </a:p>
          <a:p>
            <a:r>
              <a:rPr lang="en-GB" sz="3600" smtClean="0">
                <a:solidFill>
                  <a:srgbClr val="FF0000"/>
                </a:solidFill>
              </a:rPr>
              <a:t>Bigger nuclear charge </a:t>
            </a:r>
            <a:r>
              <a:rPr lang="en-GB" sz="3600" smtClean="0"/>
              <a:t>– </a:t>
            </a:r>
          </a:p>
          <a:p>
            <a:r>
              <a:rPr lang="en-GB" sz="3600" smtClean="0">
                <a:solidFill>
                  <a:srgbClr val="FF0000"/>
                </a:solidFill>
              </a:rPr>
              <a:t>Smaller atomic radius distance </a:t>
            </a:r>
            <a:r>
              <a:rPr lang="en-GB" sz="3600" smtClean="0"/>
              <a:t>from nucleus </a:t>
            </a:r>
          </a:p>
          <a:p>
            <a:r>
              <a:rPr lang="en-GB" sz="3600" smtClean="0"/>
              <a:t>Actually closer as diameter of atom gets smaller – </a:t>
            </a:r>
            <a:endParaRPr lang="en-GB" sz="3600" smtClean="0">
              <a:solidFill>
                <a:schemeClr val="tx2"/>
              </a:solidFill>
            </a:endParaRPr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497887" cy="1143000"/>
          </a:xfrm>
        </p:spPr>
        <p:txBody>
          <a:bodyPr/>
          <a:lstStyle/>
          <a:p>
            <a:r>
              <a:rPr lang="en-GB" sz="6000" smtClean="0">
                <a:solidFill>
                  <a:srgbClr val="FF0000"/>
                </a:solidFill>
              </a:rPr>
              <a:t>Trends in electronegativity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4800" dirty="0" smtClean="0">
                <a:solidFill>
                  <a:srgbClr val="FF0000"/>
                </a:solidFill>
              </a:rPr>
              <a:t>Down a Group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4800" dirty="0" smtClean="0">
                <a:solidFill>
                  <a:srgbClr val="FF0000"/>
                </a:solidFill>
              </a:rPr>
              <a:t>Goes down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Bigger nuclear charge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4000" u="sng" dirty="0" smtClean="0"/>
              <a:t> But! But! But! But!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Increased Atomic Radius </a:t>
            </a:r>
            <a:r>
              <a:rPr lang="en-GB" sz="4000" dirty="0" smtClean="0"/>
              <a:t>- electron is much further from nucleus 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Increased shielding </a:t>
            </a:r>
            <a:r>
              <a:rPr lang="en-GB" sz="4000" dirty="0" smtClean="0"/>
              <a:t>by more inner</a:t>
            </a:r>
            <a:r>
              <a:rPr lang="en-GB" sz="3400" dirty="0" smtClean="0"/>
              <a:t> electron shells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8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07950" y="1071563"/>
            <a:ext cx="8964613" cy="5786437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sz="2800" smtClean="0"/>
              <a:t>Define electronegativity [3]</a:t>
            </a:r>
            <a:endParaRPr lang="en-GB" sz="2800" i="1" smtClean="0">
              <a:solidFill>
                <a:schemeClr val="tx2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sz="2800" smtClean="0"/>
              <a:t>Who invented the term? [1]</a:t>
            </a:r>
            <a:endParaRPr lang="en-GB" sz="2800" i="1" smtClean="0">
              <a:solidFill>
                <a:schemeClr val="tx2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sz="2800" smtClean="0"/>
              <a:t>What happens to it as you go across a period.  Explain.[3]</a:t>
            </a:r>
          </a:p>
          <a:p>
            <a:pPr marL="609600" indent="-609600">
              <a:buFontTx/>
              <a:buAutoNum type="arabicPeriod"/>
            </a:pPr>
            <a:r>
              <a:rPr lang="en-GB" sz="2800" smtClean="0"/>
              <a:t>What happens to it as you go down group? Explain. [3]</a:t>
            </a:r>
            <a:endParaRPr lang="en-GB" sz="2800" i="1" smtClean="0">
              <a:solidFill>
                <a:schemeClr val="tx2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sz="2800" smtClean="0"/>
              <a:t>Give three classes of bond and electronegativity associated with each [6]</a:t>
            </a:r>
            <a:endParaRPr lang="en-GB" sz="2800" i="1" smtClean="0">
              <a:solidFill>
                <a:schemeClr val="tx2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sz="2800" smtClean="0"/>
              <a:t>How can you show that a molecule is polar. [4]</a:t>
            </a:r>
          </a:p>
          <a:p>
            <a:pPr marL="609600" indent="-609600">
              <a:buFontTx/>
              <a:buAutoNum type="arabicPeriod"/>
            </a:pPr>
            <a:r>
              <a:rPr lang="en-GB" sz="2800" smtClean="0"/>
              <a:t>What group of elements is not present in the table of electronegativity.  Why? [2]       </a:t>
            </a:r>
          </a:p>
          <a:p>
            <a:pPr marL="609600" indent="-609600">
              <a:buFontTx/>
              <a:buNone/>
            </a:pPr>
            <a:r>
              <a:rPr lang="en-GB" sz="2800" smtClean="0">
                <a:solidFill>
                  <a:schemeClr val="accent2"/>
                </a:solidFill>
              </a:rPr>
              <a:t>                                                                Total = 22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393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857250"/>
            <a:ext cx="8964613" cy="6000750"/>
          </a:xfrm>
        </p:spPr>
        <p:txBody>
          <a:bodyPr>
            <a:normAutofit fontScale="92500"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GB" sz="2800" dirty="0" smtClean="0"/>
              <a:t>Define electronegativity [3]  </a:t>
            </a:r>
            <a:r>
              <a:rPr lang="en-GB" sz="2800" i="1" dirty="0" smtClean="0">
                <a:solidFill>
                  <a:schemeClr val="tx2"/>
                </a:solidFill>
              </a:rPr>
              <a:t>measure of the attraction of an atom / for an electron / in a shared pair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GB" sz="2800" dirty="0" smtClean="0"/>
              <a:t>Who invented the term? [1] </a:t>
            </a:r>
            <a:r>
              <a:rPr lang="en-GB" sz="2800" i="1" dirty="0" err="1" smtClean="0">
                <a:solidFill>
                  <a:schemeClr val="tx2"/>
                </a:solidFill>
              </a:rPr>
              <a:t>Linus</a:t>
            </a:r>
            <a:r>
              <a:rPr lang="en-GB" sz="2800" i="1" dirty="0" smtClean="0">
                <a:solidFill>
                  <a:schemeClr val="tx2"/>
                </a:solidFill>
              </a:rPr>
              <a:t> </a:t>
            </a:r>
            <a:r>
              <a:rPr lang="en-GB" sz="2800" i="1" dirty="0" err="1" smtClean="0">
                <a:solidFill>
                  <a:schemeClr val="tx2"/>
                </a:solidFill>
              </a:rPr>
              <a:t>Pauling</a:t>
            </a:r>
            <a:endParaRPr lang="en-GB" sz="2800" i="1" dirty="0" smtClean="0">
              <a:solidFill>
                <a:schemeClr val="tx2"/>
              </a:solidFill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GB" sz="2800" dirty="0" smtClean="0"/>
              <a:t>What happens to it as you go across a period.  Explain.[3]  </a:t>
            </a:r>
            <a:r>
              <a:rPr lang="en-GB" sz="2800" i="1" dirty="0" smtClean="0">
                <a:solidFill>
                  <a:schemeClr val="tx2"/>
                </a:solidFill>
              </a:rPr>
              <a:t>Goes up / bigger nuclear charge / same shell or decreasing atomic radius </a:t>
            </a:r>
            <a:endParaRPr lang="en-GB" sz="2800" dirty="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GB" sz="2800" dirty="0" smtClean="0"/>
              <a:t>What happens to it as you go down group? Explain. [3]  </a:t>
            </a:r>
            <a:r>
              <a:rPr lang="en-GB" sz="2800" i="1" dirty="0" smtClean="0">
                <a:solidFill>
                  <a:schemeClr val="tx2"/>
                </a:solidFill>
              </a:rPr>
              <a:t>Goes down / further from nucleus / more shielding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GB" sz="2800" dirty="0" smtClean="0"/>
              <a:t>Give three classes of bond and electronegativity associated with each [6]  </a:t>
            </a:r>
            <a:r>
              <a:rPr lang="en-GB" sz="2800" i="1" dirty="0" smtClean="0">
                <a:solidFill>
                  <a:schemeClr val="tx2"/>
                </a:solidFill>
              </a:rPr>
              <a:t>0 - 0.4 / pure covalent / 0.4 to 1.7 / polar covalent / over 1.7 / ionic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GB" sz="2800" dirty="0" smtClean="0"/>
              <a:t>How can you show that a molecule is polar. [4]  </a:t>
            </a:r>
            <a:r>
              <a:rPr lang="en-GB" sz="2800" i="1" dirty="0" smtClean="0">
                <a:solidFill>
                  <a:schemeClr val="tx2"/>
                </a:solidFill>
              </a:rPr>
              <a:t>Rub pen / pour stream past it / polar bends / non-polar does not bend.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GB" sz="2800" dirty="0" smtClean="0"/>
              <a:t>What group of elements is not present in the table of </a:t>
            </a:r>
            <a:r>
              <a:rPr lang="en-GB" sz="2800" dirty="0" err="1" smtClean="0"/>
              <a:t>electronegativities</a:t>
            </a:r>
            <a:r>
              <a:rPr lang="en-GB" sz="2800" dirty="0" smtClean="0"/>
              <a:t>.  Why? [2] </a:t>
            </a:r>
            <a:r>
              <a:rPr lang="en-GB" sz="2800" i="1" dirty="0" smtClean="0">
                <a:solidFill>
                  <a:schemeClr val="tx2"/>
                </a:solidFill>
              </a:rPr>
              <a:t>Noble Gases / don’t bond</a:t>
            </a:r>
          </a:p>
          <a:p>
            <a:pPr marL="609600" indent="-609600" algn="r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800" dirty="0" smtClean="0">
                <a:solidFill>
                  <a:schemeClr val="accent2"/>
                </a:solidFill>
              </a:rPr>
              <a:t>Total = 22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4617B">
                    <a:shade val="90000"/>
                  </a:srgbClr>
                </a:solidFill>
              </a:rPr>
              <a:t>SCC Science Dept</a:t>
            </a:r>
            <a:endParaRPr lang="en-GB" sz="140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9482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IE" sz="8000" smtClean="0">
                <a:solidFill>
                  <a:srgbClr val="FFFF00"/>
                </a:solidFill>
              </a:rPr>
              <a:t>2.1.3.2 </a:t>
            </a:r>
            <a:br>
              <a:rPr lang="en-IE" sz="8000" smtClean="0">
                <a:solidFill>
                  <a:srgbClr val="FFFF00"/>
                </a:solidFill>
              </a:rPr>
            </a:br>
            <a:r>
              <a:rPr lang="en-IE" sz="8000" smtClean="0">
                <a:solidFill>
                  <a:srgbClr val="FFFF00"/>
                </a:solidFill>
              </a:rPr>
              <a:t>Polar </a:t>
            </a:r>
            <a:r>
              <a:rPr lang="en-IE" sz="8000" dirty="0" smtClean="0">
                <a:solidFill>
                  <a:srgbClr val="FFFF00"/>
                </a:solidFill>
              </a:rPr>
              <a:t>Molecules</a:t>
            </a:r>
            <a:endParaRPr lang="en-IE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640762" cy="5688013"/>
          </a:xfrm>
        </p:spPr>
        <p:txBody>
          <a:bodyPr>
            <a:normAutofit/>
          </a:bodyPr>
          <a:lstStyle/>
          <a:p>
            <a:r>
              <a:rPr lang="en-GB" sz="3200" dirty="0"/>
              <a:t>H - H</a:t>
            </a:r>
          </a:p>
          <a:p>
            <a:r>
              <a:rPr lang="en-GB" sz="3200" dirty="0"/>
              <a:t>is a pure covalent bond </a:t>
            </a:r>
          </a:p>
          <a:p>
            <a:r>
              <a:rPr lang="en-GB" sz="3200" dirty="0"/>
              <a:t>The electrons are shared equally between the 2 atoms – </a:t>
            </a:r>
            <a:r>
              <a:rPr lang="en-GB" sz="3200" dirty="0" smtClean="0"/>
              <a:t>they </a:t>
            </a:r>
            <a:r>
              <a:rPr lang="en-GB" sz="3200" dirty="0" smtClean="0">
                <a:solidFill>
                  <a:srgbClr val="FF3300"/>
                </a:solidFill>
              </a:rPr>
              <a:t>have </a:t>
            </a:r>
            <a:r>
              <a:rPr lang="en-GB" sz="3200" dirty="0">
                <a:solidFill>
                  <a:srgbClr val="FF3300"/>
                </a:solidFill>
              </a:rPr>
              <a:t>the same electronegativity</a:t>
            </a:r>
          </a:p>
          <a:p>
            <a:r>
              <a:rPr lang="en-GB" sz="3200" dirty="0">
                <a:solidFill>
                  <a:srgbClr val="FF3300"/>
                </a:solidFill>
              </a:rPr>
              <a:t>Electronegativity - is a measure of the attractiveness of an atom for electrons in a shared pair (covalent bond)</a:t>
            </a:r>
          </a:p>
          <a:p>
            <a:r>
              <a:rPr lang="en-GB" sz="3200" dirty="0"/>
              <a:t>molecule is non-polar</a:t>
            </a:r>
          </a:p>
          <a:p>
            <a:r>
              <a:rPr lang="en-GB" sz="3200" dirty="0"/>
              <a:t>the centre of </a:t>
            </a:r>
            <a:r>
              <a:rPr lang="en-GB" sz="3200" dirty="0" smtClean="0"/>
              <a:t>positive </a:t>
            </a:r>
            <a:r>
              <a:rPr lang="en-GB" sz="3200" dirty="0"/>
              <a:t>and </a:t>
            </a:r>
            <a:r>
              <a:rPr lang="en-GB" sz="3200" dirty="0" smtClean="0"/>
              <a:t>negative </a:t>
            </a:r>
            <a:r>
              <a:rPr lang="en-GB" sz="3200" dirty="0"/>
              <a:t>charges are in the same place</a:t>
            </a:r>
          </a:p>
        </p:txBody>
      </p:sp>
    </p:spTree>
    <p:extLst>
      <p:ext uri="{BB962C8B-B14F-4D97-AF65-F5344CB8AC3E}">
        <p14:creationId xmlns:p14="http://schemas.microsoft.com/office/powerpoint/2010/main" val="420734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428604"/>
            <a:ext cx="8715436" cy="621510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3600" dirty="0"/>
              <a:t>                                          </a:t>
            </a:r>
            <a:r>
              <a:rPr lang="en-GB" sz="3600" dirty="0" smtClean="0"/>
              <a:t>  </a:t>
            </a:r>
            <a:r>
              <a:rPr lang="en-GB" sz="5400" dirty="0" smtClean="0"/>
              <a:t>H </a:t>
            </a:r>
            <a:r>
              <a:rPr lang="en-GB" sz="5400" dirty="0"/>
              <a:t>- Cl</a:t>
            </a:r>
          </a:p>
          <a:p>
            <a:pPr>
              <a:buFontTx/>
              <a:buNone/>
            </a:pPr>
            <a:r>
              <a:rPr lang="en-GB" sz="3600" dirty="0">
                <a:solidFill>
                  <a:schemeClr val="accent5">
                    <a:lumMod val="50000"/>
                  </a:schemeClr>
                </a:solidFill>
              </a:rPr>
              <a:t>electronegativities             2.1    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</a:rPr>
              <a:t> 3.0</a:t>
            </a:r>
            <a:endParaRPr lang="en-GB" sz="3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3600" dirty="0"/>
              <a:t>Cl attracts shared electrons </a:t>
            </a:r>
            <a:r>
              <a:rPr lang="en-GB" sz="3600" dirty="0" smtClean="0"/>
              <a:t>more than H</a:t>
            </a:r>
          </a:p>
          <a:p>
            <a:r>
              <a:rPr lang="en-GB" sz="3600" dirty="0" smtClean="0"/>
              <a:t>therefore </a:t>
            </a:r>
            <a:r>
              <a:rPr lang="en-GB" sz="3600" dirty="0"/>
              <a:t>it is slightly negative and H is therefore slightly positive</a:t>
            </a:r>
          </a:p>
          <a:p>
            <a:r>
              <a:rPr lang="en-GB" sz="3600" dirty="0"/>
              <a:t>Difference is 0.9</a:t>
            </a:r>
          </a:p>
          <a:p>
            <a:pPr>
              <a:buFontTx/>
              <a:buNone/>
            </a:pPr>
            <a:r>
              <a:rPr lang="en-GB" sz="4800" baseline="30000" dirty="0">
                <a:sym typeface="Symbol" pitchFamily="18" charset="2"/>
              </a:rPr>
              <a:t>                        </a:t>
            </a:r>
            <a:r>
              <a:rPr lang="en-GB" sz="4800" b="1" baseline="30000" dirty="0">
                <a:solidFill>
                  <a:srgbClr val="FF3300"/>
                </a:solidFill>
                <a:sym typeface="Symbol" pitchFamily="18" charset="2"/>
              </a:rPr>
              <a:t>+</a:t>
            </a:r>
            <a:r>
              <a:rPr lang="en-GB" sz="4800" dirty="0">
                <a:sym typeface="Symbol" pitchFamily="18" charset="2"/>
              </a:rPr>
              <a:t> H  -  Cl </a:t>
            </a:r>
            <a:r>
              <a:rPr lang="en-GB" sz="4800" b="1" baseline="30000" dirty="0">
                <a:solidFill>
                  <a:srgbClr val="0000FF"/>
                </a:solidFill>
                <a:sym typeface="Symbol" pitchFamily="18" charset="2"/>
              </a:rPr>
              <a:t>-</a:t>
            </a:r>
          </a:p>
          <a:p>
            <a:r>
              <a:rPr lang="en-GB" sz="3600" dirty="0">
                <a:sym typeface="Symbol" pitchFamily="18" charset="2"/>
              </a:rPr>
              <a:t>this is a </a:t>
            </a:r>
            <a:r>
              <a:rPr lang="en-GB" sz="4000" dirty="0">
                <a:solidFill>
                  <a:srgbClr val="FF3300"/>
                </a:solidFill>
                <a:sym typeface="Symbol" pitchFamily="18" charset="2"/>
              </a:rPr>
              <a:t>polar covalent bond</a:t>
            </a:r>
            <a:endParaRPr lang="en-GB" sz="4000" dirty="0">
              <a:sym typeface="Symbol" pitchFamily="18" charset="2"/>
            </a:endParaRPr>
          </a:p>
          <a:p>
            <a:r>
              <a:rPr lang="en-GB" sz="3600" dirty="0">
                <a:sym typeface="Symbol" pitchFamily="18" charset="2"/>
              </a:rPr>
              <a:t>and the </a:t>
            </a:r>
            <a:r>
              <a:rPr lang="en-GB" sz="4000" dirty="0">
                <a:solidFill>
                  <a:srgbClr val="FF3300"/>
                </a:solidFill>
                <a:sym typeface="Symbol" pitchFamily="18" charset="2"/>
              </a:rPr>
              <a:t>molecule is also polar</a:t>
            </a:r>
            <a:endParaRPr lang="en-GB" sz="4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1913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5010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8000" dirty="0" smtClean="0">
                <a:solidFill>
                  <a:srgbClr val="FFFF00"/>
                </a:solidFill>
              </a:rPr>
              <a:t>Octet Rule</a:t>
            </a:r>
            <a:br>
              <a:rPr lang="en-GB" sz="8000" dirty="0" smtClean="0">
                <a:solidFill>
                  <a:srgbClr val="FFFF00"/>
                </a:solidFill>
              </a:rPr>
            </a:br>
            <a:r>
              <a:rPr lang="en-IE" sz="4900" dirty="0" smtClean="0"/>
              <a:t>All atoms are trying to get structure of nearest Noble Gas</a:t>
            </a:r>
            <a:br>
              <a:rPr lang="en-IE" sz="4900" dirty="0" smtClean="0"/>
            </a:br>
            <a:r>
              <a:rPr lang="en-IE" sz="4900" dirty="0" smtClean="0"/>
              <a:t>i.e. eight electrons in their outer shell and thus stability</a:t>
            </a:r>
            <a:r>
              <a:rPr lang="en-IE" sz="7200" dirty="0" smtClean="0"/>
              <a:t/>
            </a:r>
            <a:br>
              <a:rPr lang="en-IE" sz="7200" dirty="0" smtClean="0"/>
            </a:br>
            <a:endParaRPr lang="en-GB" sz="8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>
                <a:solidFill>
                  <a:srgbClr val="FFFF00"/>
                </a:solidFill>
              </a:rPr>
              <a:t>Demonstrating Polarity</a:t>
            </a:r>
            <a:endParaRPr lang="en-IE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0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GB" sz="4000" dirty="0"/>
              <a:t>To show if a compound [usually a liquid] is polar</a:t>
            </a:r>
          </a:p>
          <a:p>
            <a:r>
              <a:rPr lang="en-GB" sz="4000" dirty="0"/>
              <a:t>Pour it from a burette past a charged </a:t>
            </a:r>
            <a:r>
              <a:rPr lang="en-GB" sz="4000" dirty="0" smtClean="0"/>
              <a:t>rod</a:t>
            </a:r>
          </a:p>
          <a:p>
            <a:r>
              <a:rPr lang="en-GB" sz="4000" dirty="0" smtClean="0"/>
              <a:t>[a pen rubbed vigorously on a woollen pullover is an easy way of doing this.]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4899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79388" y="785794"/>
            <a:ext cx="4749802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600" dirty="0">
                <a:solidFill>
                  <a:prstClr val="black"/>
                </a:solidFill>
              </a:rPr>
              <a:t>If the liquid is not polar it will pass the rod un-deflected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600" dirty="0">
                <a:solidFill>
                  <a:prstClr val="black"/>
                </a:solidFill>
              </a:rPr>
              <a:t>The stream will be deflected if it is polar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600" dirty="0">
                <a:solidFill>
                  <a:prstClr val="black"/>
                </a:solidFill>
              </a:rPr>
              <a:t>If the charge of the rod is reversed the stream still bends – opposite end of molecule is attracted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5334000" y="1295400"/>
            <a:ext cx="0" cy="45720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8372" name="Freeform 4"/>
          <p:cNvSpPr>
            <a:spLocks/>
          </p:cNvSpPr>
          <p:nvPr/>
        </p:nvSpPr>
        <p:spPr bwMode="auto">
          <a:xfrm>
            <a:off x="7227888" y="1219200"/>
            <a:ext cx="1447800" cy="480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488"/>
              </a:cxn>
              <a:cxn ang="0">
                <a:pos x="864" y="2880"/>
              </a:cxn>
            </a:cxnLst>
            <a:rect l="0" t="0" r="r" b="b"/>
            <a:pathLst>
              <a:path w="864" h="2880">
                <a:moveTo>
                  <a:pt x="0" y="0"/>
                </a:moveTo>
                <a:cubicBezTo>
                  <a:pt x="0" y="504"/>
                  <a:pt x="0" y="1008"/>
                  <a:pt x="144" y="1488"/>
                </a:cubicBezTo>
                <a:cubicBezTo>
                  <a:pt x="288" y="1968"/>
                  <a:pt x="576" y="2424"/>
                  <a:pt x="864" y="2880"/>
                </a:cubicBezTo>
              </a:path>
            </a:pathLst>
          </a:custGeom>
          <a:noFill/>
          <a:ln w="41275" cap="flat">
            <a:solidFill>
              <a:srgbClr val="3366F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010400" y="115888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9DD9"/>
                </a:solidFill>
              </a:rPr>
              <a:t>Polar molecules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495800" y="130175"/>
            <a:ext cx="2163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3300"/>
                </a:solidFill>
              </a:rPr>
              <a:t>Non-Polar</a:t>
            </a:r>
            <a:r>
              <a:rPr lang="en-GB">
                <a:solidFill>
                  <a:srgbClr val="FF3300"/>
                </a:solidFill>
              </a:rPr>
              <a:t> </a:t>
            </a:r>
            <a:r>
              <a:rPr lang="en-GB" sz="3200">
                <a:solidFill>
                  <a:srgbClr val="FF3300"/>
                </a:solidFill>
              </a:rPr>
              <a:t>molecules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62600" y="2819400"/>
            <a:ext cx="1600200" cy="1508125"/>
            <a:chOff x="3504" y="1776"/>
            <a:chExt cx="1008" cy="950"/>
          </a:xfrm>
        </p:grpSpPr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3504" y="1776"/>
              <a:ext cx="192" cy="19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>
                <a:solidFill>
                  <a:prstClr val="black"/>
                </a:solidFill>
              </a:endParaRPr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3648" y="2208"/>
              <a:ext cx="864" cy="51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prstClr val="black"/>
                  </a:solidFill>
                </a:rPr>
                <a:t>Charged Rod</a:t>
              </a:r>
            </a:p>
          </p:txBody>
        </p:sp>
        <p:sp>
          <p:nvSpPr>
            <p:cNvPr id="58378" name="Line 10"/>
            <p:cNvSpPr>
              <a:spLocks noChangeShapeType="1"/>
            </p:cNvSpPr>
            <p:nvPr/>
          </p:nvSpPr>
          <p:spPr bwMode="auto">
            <a:xfrm flipH="1" flipV="1">
              <a:off x="3648" y="1920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en-IE">
                <a:solidFill>
                  <a:prstClr val="black"/>
                </a:solidFill>
              </a:endParaRPr>
            </a:p>
          </p:txBody>
        </p:sp>
      </p:grp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7239000" y="1219200"/>
            <a:ext cx="0" cy="472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8384" name="Oval 16"/>
          <p:cNvSpPr>
            <a:spLocks noChangeArrowheads="1"/>
          </p:cNvSpPr>
          <p:nvPr/>
        </p:nvSpPr>
        <p:spPr bwMode="auto">
          <a:xfrm>
            <a:off x="7524750" y="2547938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0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  <p:bldP spid="58371" grpId="0" animBg="1"/>
      <p:bldP spid="58371" grpId="1" animBg="1"/>
      <p:bldP spid="58372" grpId="0" animBg="1"/>
      <p:bldP spid="58373" grpId="0" autoUpdateAnimBg="0"/>
      <p:bldP spid="58374" grpId="0" autoUpdateAnimBg="0"/>
      <p:bldP spid="58374" grpId="1"/>
      <p:bldP spid="58382" grpId="0" animBg="1"/>
      <p:bldP spid="58382" grpId="1" animBg="1"/>
      <p:bldP spid="5838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643966" cy="1785950"/>
          </a:xfrm>
        </p:spPr>
        <p:txBody>
          <a:bodyPr>
            <a:noAutofit/>
          </a:bodyPr>
          <a:lstStyle/>
          <a:p>
            <a:r>
              <a:rPr lang="en-IE" sz="6600" dirty="0" smtClean="0"/>
              <a:t>Are all molecules with polar bonds polar?</a:t>
            </a:r>
            <a:endParaRPr lang="en-IE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3214686"/>
            <a:ext cx="8229600" cy="3500462"/>
          </a:xfrm>
        </p:spPr>
        <p:txBody>
          <a:bodyPr>
            <a:normAutofit/>
          </a:bodyPr>
          <a:lstStyle/>
          <a:p>
            <a:r>
              <a:rPr lang="en-IE" sz="3600" dirty="0" smtClean="0"/>
              <a:t>Let us look at a few examples and see.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3312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928958"/>
            <a:ext cx="8893175" cy="3929042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 – What shape is it?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Could be linear 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or </a:t>
            </a:r>
            <a:r>
              <a:rPr lang="en-GB" dirty="0"/>
              <a:t>angular </a:t>
            </a:r>
          </a:p>
          <a:p>
            <a:pPr>
              <a:lnSpc>
                <a:spcPct val="90000"/>
              </a:lnSpc>
            </a:pPr>
            <a:r>
              <a:rPr lang="en-GB" dirty="0"/>
              <a:t>If </a:t>
            </a:r>
            <a:r>
              <a:rPr lang="en-GB" sz="2800" dirty="0"/>
              <a:t>linear</a:t>
            </a:r>
            <a:r>
              <a:rPr lang="en-GB" dirty="0"/>
              <a:t> it will be non polar because the centre of + and – would be in the O atom</a:t>
            </a:r>
          </a:p>
          <a:p>
            <a:pPr>
              <a:lnSpc>
                <a:spcPct val="90000"/>
              </a:lnSpc>
            </a:pPr>
            <a:r>
              <a:rPr lang="en-GB" dirty="0"/>
              <a:t>If it is angular</a:t>
            </a:r>
          </a:p>
          <a:p>
            <a:pPr>
              <a:lnSpc>
                <a:spcPct val="90000"/>
              </a:lnSpc>
            </a:pPr>
            <a:r>
              <a:rPr lang="en-GB" dirty="0"/>
              <a:t>As electron pair repulsion theory suggests </a:t>
            </a:r>
          </a:p>
          <a:p>
            <a:pPr>
              <a:lnSpc>
                <a:spcPct val="90000"/>
              </a:lnSpc>
            </a:pPr>
            <a:r>
              <a:rPr lang="en-GB" dirty="0"/>
              <a:t>it will be polar</a:t>
            </a:r>
          </a:p>
          <a:p>
            <a:pPr>
              <a:lnSpc>
                <a:spcPct val="90000"/>
              </a:lnSpc>
            </a:pPr>
            <a:r>
              <a:rPr lang="en-GB" dirty="0"/>
              <a:t>It is deflected by a charged rod so it is polar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00034" y="500066"/>
            <a:ext cx="3000396" cy="865165"/>
            <a:chOff x="500034" y="0"/>
            <a:chExt cx="3000396" cy="865165"/>
          </a:xfrm>
        </p:grpSpPr>
        <p:grpSp>
          <p:nvGrpSpPr>
            <p:cNvPr id="13" name="Group 12"/>
            <p:cNvGrpSpPr/>
            <p:nvPr/>
          </p:nvGrpSpPr>
          <p:grpSpPr>
            <a:xfrm>
              <a:off x="785786" y="214290"/>
              <a:ext cx="2376488" cy="650875"/>
              <a:chOff x="1403350" y="620713"/>
              <a:chExt cx="2376488" cy="650875"/>
            </a:xfrm>
          </p:grpSpPr>
          <p:sp>
            <p:nvSpPr>
              <p:cNvPr id="59396" name="Text Box 4"/>
              <p:cNvSpPr txBox="1">
                <a:spLocks noChangeArrowheads="1"/>
              </p:cNvSpPr>
              <p:nvPr/>
            </p:nvSpPr>
            <p:spPr bwMode="auto">
              <a:xfrm>
                <a:off x="2339975" y="692150"/>
                <a:ext cx="503238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3200" b="1" dirty="0">
                    <a:solidFill>
                      <a:prstClr val="black"/>
                    </a:solidFill>
                  </a:rPr>
                  <a:t>O</a:t>
                </a:r>
              </a:p>
            </p:txBody>
          </p:sp>
          <p:sp>
            <p:nvSpPr>
              <p:cNvPr id="59398" name="Text Box 6"/>
              <p:cNvSpPr txBox="1">
                <a:spLocks noChangeArrowheads="1"/>
              </p:cNvSpPr>
              <p:nvPr/>
            </p:nvSpPr>
            <p:spPr bwMode="auto">
              <a:xfrm>
                <a:off x="3276600" y="692150"/>
                <a:ext cx="503238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3200" b="1" dirty="0">
                    <a:solidFill>
                      <a:prstClr val="black"/>
                    </a:solidFill>
                  </a:rPr>
                  <a:t>H</a:t>
                </a:r>
              </a:p>
            </p:txBody>
          </p:sp>
          <p:sp>
            <p:nvSpPr>
              <p:cNvPr id="59399" name="Text Box 7"/>
              <p:cNvSpPr txBox="1">
                <a:spLocks noChangeArrowheads="1"/>
              </p:cNvSpPr>
              <p:nvPr/>
            </p:nvSpPr>
            <p:spPr bwMode="auto">
              <a:xfrm>
                <a:off x="1403350" y="692150"/>
                <a:ext cx="503238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3200" b="1" dirty="0">
                    <a:solidFill>
                      <a:prstClr val="black"/>
                    </a:solidFill>
                  </a:rPr>
                  <a:t>H</a:t>
                </a:r>
              </a:p>
            </p:txBody>
          </p:sp>
          <p:sp>
            <p:nvSpPr>
              <p:cNvPr id="59403" name="Text Box 11"/>
              <p:cNvSpPr txBox="1">
                <a:spLocks noChangeArrowheads="1"/>
              </p:cNvSpPr>
              <p:nvPr/>
            </p:nvSpPr>
            <p:spPr bwMode="auto">
              <a:xfrm>
                <a:off x="2771775" y="620713"/>
                <a:ext cx="863600" cy="64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3600" b="1" dirty="0">
                    <a:solidFill>
                      <a:prstClr val="black"/>
                    </a:solidFill>
                    <a:cs typeface="Times New Roman" pitchFamily="18" charset="0"/>
                  </a:rPr>
                  <a:t>— </a:t>
                </a:r>
              </a:p>
            </p:txBody>
          </p:sp>
          <p:sp>
            <p:nvSpPr>
              <p:cNvPr id="59404" name="Text Box 12"/>
              <p:cNvSpPr txBox="1">
                <a:spLocks noChangeArrowheads="1"/>
              </p:cNvSpPr>
              <p:nvPr/>
            </p:nvSpPr>
            <p:spPr bwMode="auto">
              <a:xfrm>
                <a:off x="1763713" y="620713"/>
                <a:ext cx="863600" cy="64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3600" b="1" dirty="0">
                    <a:solidFill>
                      <a:prstClr val="black"/>
                    </a:solidFill>
                    <a:cs typeface="Times New Roman" pitchFamily="18" charset="0"/>
                  </a:rPr>
                  <a:t>—</a:t>
                </a: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044856" y="142852"/>
              <a:ext cx="4555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baseline="30000" dirty="0">
                  <a:solidFill>
                    <a:prstClr val="black"/>
                  </a:solidFill>
                  <a:sym typeface="Symbol" pitchFamily="18" charset="2"/>
                </a:rPr>
                <a:t>+</a:t>
              </a:r>
              <a:endParaRPr lang="en-IE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0034" y="142852"/>
              <a:ext cx="4555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baseline="30000" dirty="0">
                  <a:solidFill>
                    <a:prstClr val="black"/>
                  </a:solidFill>
                  <a:sym typeface="Symbol" pitchFamily="18" charset="2"/>
                </a:rPr>
                <a:t>+</a:t>
              </a:r>
              <a:endParaRPr lang="en-IE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85918" y="0"/>
              <a:ext cx="402674" cy="420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baseline="-25000" dirty="0">
                  <a:solidFill>
                    <a:prstClr val="black"/>
                  </a:solidFill>
                  <a:sym typeface="Symbol" pitchFamily="18" charset="2"/>
                </a:rPr>
                <a:t></a:t>
              </a:r>
              <a:r>
                <a:rPr lang="en-IE" sz="3200" b="1" baseline="-25000" dirty="0">
                  <a:solidFill>
                    <a:prstClr val="black"/>
                  </a:solidFill>
                  <a:sym typeface="Symbol" pitchFamily="18" charset="2"/>
                </a:rPr>
                <a:t>-</a:t>
              </a:r>
              <a:endParaRPr lang="en-IE" sz="3200" b="1" baseline="-25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71472" y="1071547"/>
            <a:ext cx="1385048" cy="1566271"/>
            <a:chOff x="571472" y="571481"/>
            <a:chExt cx="1385048" cy="1566271"/>
          </a:xfrm>
        </p:grpSpPr>
        <p:sp>
          <p:nvSpPr>
            <p:cNvPr id="23" name="TextBox 22"/>
            <p:cNvSpPr txBox="1"/>
            <p:nvPr/>
          </p:nvSpPr>
          <p:spPr>
            <a:xfrm>
              <a:off x="571472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FF0000"/>
                  </a:solidFill>
                </a:rPr>
                <a:t>Centre of positive charge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1260000" y="517902"/>
              <a:ext cx="642942" cy="75009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975722" y="1071546"/>
            <a:ext cx="1310394" cy="1566272"/>
            <a:chOff x="1975722" y="571480"/>
            <a:chExt cx="1310394" cy="1566272"/>
          </a:xfrm>
        </p:grpSpPr>
        <p:sp>
          <p:nvSpPr>
            <p:cNvPr id="24" name="TextBox 23"/>
            <p:cNvSpPr txBox="1"/>
            <p:nvPr/>
          </p:nvSpPr>
          <p:spPr>
            <a:xfrm>
              <a:off x="2071670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Centre of </a:t>
              </a:r>
            </a:p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negative charge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6200000" flipV="1">
              <a:off x="1944000" y="603202"/>
              <a:ext cx="633417" cy="569973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357818" y="428604"/>
            <a:ext cx="2714644" cy="1727783"/>
            <a:chOff x="5357818" y="-71462"/>
            <a:chExt cx="2714644" cy="1727783"/>
          </a:xfrm>
        </p:grpSpPr>
        <p:grpSp>
          <p:nvGrpSpPr>
            <p:cNvPr id="15" name="Group 14"/>
            <p:cNvGrpSpPr/>
            <p:nvPr/>
          </p:nvGrpSpPr>
          <p:grpSpPr>
            <a:xfrm>
              <a:off x="5715008" y="214290"/>
              <a:ext cx="2087562" cy="1223962"/>
              <a:chOff x="5580063" y="836613"/>
              <a:chExt cx="2087562" cy="1223962"/>
            </a:xfrm>
          </p:grpSpPr>
          <p:sp>
            <p:nvSpPr>
              <p:cNvPr id="59397" name="Text Box 5"/>
              <p:cNvSpPr txBox="1">
                <a:spLocks noChangeArrowheads="1"/>
              </p:cNvSpPr>
              <p:nvPr/>
            </p:nvSpPr>
            <p:spPr bwMode="auto">
              <a:xfrm>
                <a:off x="6372225" y="836613"/>
                <a:ext cx="503238" cy="579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3200" b="1">
                    <a:solidFill>
                      <a:prstClr val="black"/>
                    </a:solidFill>
                  </a:rPr>
                  <a:t>O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5580063" y="1039813"/>
                <a:ext cx="2087562" cy="1020762"/>
                <a:chOff x="5580063" y="1039813"/>
                <a:chExt cx="2087562" cy="1020762"/>
              </a:xfrm>
            </p:grpSpPr>
            <p:sp>
              <p:nvSpPr>
                <p:cNvPr id="5940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580063" y="1481138"/>
                  <a:ext cx="503237" cy="5794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3200" b="1">
                      <a:solidFill>
                        <a:prstClr val="black"/>
                      </a:solidFill>
                    </a:rPr>
                    <a:t>H</a:t>
                  </a:r>
                </a:p>
              </p:txBody>
            </p:sp>
            <p:sp>
              <p:nvSpPr>
                <p:cNvPr id="5940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164388" y="1481138"/>
                  <a:ext cx="503237" cy="5794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3200" b="1">
                      <a:solidFill>
                        <a:prstClr val="black"/>
                      </a:solidFill>
                    </a:rPr>
                    <a:t>H</a:t>
                  </a:r>
                </a:p>
              </p:txBody>
            </p:sp>
            <p:sp>
              <p:nvSpPr>
                <p:cNvPr id="59405" name="Text Box 13"/>
                <p:cNvSpPr txBox="1">
                  <a:spLocks noChangeArrowheads="1"/>
                </p:cNvSpPr>
                <p:nvPr/>
              </p:nvSpPr>
              <p:spPr bwMode="auto">
                <a:xfrm rot="-2063804">
                  <a:off x="5884863" y="1039813"/>
                  <a:ext cx="649287" cy="641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3600" b="1" dirty="0">
                      <a:solidFill>
                        <a:prstClr val="black"/>
                      </a:solidFill>
                      <a:cs typeface="Times New Roman" pitchFamily="18" charset="0"/>
                    </a:rPr>
                    <a:t>—</a:t>
                  </a:r>
                </a:p>
              </p:txBody>
            </p:sp>
            <p:sp>
              <p:nvSpPr>
                <p:cNvPr id="59406" name="Text Box 14"/>
                <p:cNvSpPr txBox="1">
                  <a:spLocks noChangeArrowheads="1"/>
                </p:cNvSpPr>
                <p:nvPr/>
              </p:nvSpPr>
              <p:spPr bwMode="auto">
                <a:xfrm rot="2063804" flipH="1">
                  <a:off x="6659563" y="1131888"/>
                  <a:ext cx="863600" cy="641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3600" b="1" dirty="0">
                      <a:solidFill>
                        <a:prstClr val="black"/>
                      </a:solidFill>
                      <a:cs typeface="Times New Roman" pitchFamily="18" charset="0"/>
                    </a:rPr>
                    <a:t>—</a:t>
                  </a:r>
                </a:p>
              </p:txBody>
            </p:sp>
          </p:grpSp>
        </p:grpSp>
        <p:sp>
          <p:nvSpPr>
            <p:cNvPr id="20" name="TextBox 19"/>
            <p:cNvSpPr txBox="1"/>
            <p:nvPr/>
          </p:nvSpPr>
          <p:spPr>
            <a:xfrm>
              <a:off x="5357818" y="1071546"/>
              <a:ext cx="4555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baseline="30000" dirty="0">
                  <a:solidFill>
                    <a:prstClr val="black"/>
                  </a:solidFill>
                  <a:sym typeface="Symbol" pitchFamily="18" charset="2"/>
                </a:rPr>
                <a:t>+</a:t>
              </a:r>
              <a:endParaRPr lang="en-IE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16888" y="1071546"/>
              <a:ext cx="4555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baseline="30000" dirty="0">
                  <a:solidFill>
                    <a:prstClr val="black"/>
                  </a:solidFill>
                  <a:sym typeface="Symbol" pitchFamily="18" charset="2"/>
                </a:rPr>
                <a:t>+</a:t>
              </a:r>
              <a:endParaRPr lang="en-IE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98218" y="-71462"/>
              <a:ext cx="402674" cy="420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baseline="-25000" dirty="0">
                  <a:solidFill>
                    <a:prstClr val="black"/>
                  </a:solidFill>
                  <a:sym typeface="Symbol" pitchFamily="18" charset="2"/>
                </a:rPr>
                <a:t></a:t>
              </a:r>
              <a:r>
                <a:rPr lang="en-IE" sz="3200" b="1" baseline="-25000" dirty="0">
                  <a:solidFill>
                    <a:prstClr val="black"/>
                  </a:solidFill>
                  <a:sym typeface="Symbol" pitchFamily="18" charset="2"/>
                </a:rPr>
                <a:t>-</a:t>
              </a:r>
              <a:endParaRPr lang="en-IE" sz="3200" b="1" baseline="-25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357950" y="1571612"/>
            <a:ext cx="1214446" cy="1217835"/>
            <a:chOff x="7929554" y="500042"/>
            <a:chExt cx="1214446" cy="1217835"/>
          </a:xfrm>
        </p:grpSpPr>
        <p:sp>
          <p:nvSpPr>
            <p:cNvPr id="25" name="TextBox 24"/>
            <p:cNvSpPr txBox="1"/>
            <p:nvPr/>
          </p:nvSpPr>
          <p:spPr>
            <a:xfrm>
              <a:off x="7929554" y="1071546"/>
              <a:ext cx="1214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FF0000"/>
                  </a:solidFill>
                </a:rPr>
                <a:t>Centre of +</a:t>
              </a:r>
              <a:r>
                <a:rPr lang="en-IE" b="1" dirty="0" err="1">
                  <a:solidFill>
                    <a:srgbClr val="FF0000"/>
                  </a:solidFill>
                </a:rPr>
                <a:t>ve</a:t>
              </a:r>
              <a:r>
                <a:rPr lang="en-IE" b="1" dirty="0">
                  <a:solidFill>
                    <a:srgbClr val="FF0000"/>
                  </a:solidFill>
                </a:rPr>
                <a:t> charge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6200000" flipV="1">
              <a:off x="8054603" y="732215"/>
              <a:ext cx="571504" cy="107158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4734000" y="642918"/>
            <a:ext cx="2000264" cy="646331"/>
            <a:chOff x="3643306" y="142852"/>
            <a:chExt cx="2000264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3643306" y="142852"/>
              <a:ext cx="1214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Centre of </a:t>
              </a:r>
            </a:p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-</a:t>
              </a:r>
              <a:r>
                <a:rPr lang="en-IE" b="1" dirty="0" err="1">
                  <a:solidFill>
                    <a:srgbClr val="04617B">
                      <a:lumMod val="75000"/>
                    </a:srgbClr>
                  </a:solidFill>
                </a:rPr>
                <a:t>ve</a:t>
              </a:r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 charge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4786314" y="466018"/>
              <a:ext cx="857256" cy="34024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498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57364"/>
            <a:ext cx="8713787" cy="500066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dirty="0"/>
              <a:t>                                     </a:t>
            </a:r>
            <a:r>
              <a:rPr lang="en-GB" dirty="0" smtClean="0"/>
              <a:t>      </a:t>
            </a:r>
            <a:r>
              <a:rPr lang="en-GB" sz="4000" dirty="0" smtClean="0"/>
              <a:t> </a:t>
            </a:r>
            <a:r>
              <a:rPr lang="en-GB" sz="4000" dirty="0"/>
              <a:t>Cl  -  Be  -  Cl</a:t>
            </a:r>
          </a:p>
          <a:p>
            <a:r>
              <a:rPr lang="en-GB" dirty="0" err="1"/>
              <a:t>electronegativities</a:t>
            </a:r>
            <a:r>
              <a:rPr lang="en-GB" dirty="0"/>
              <a:t>     </a:t>
            </a:r>
            <a:r>
              <a:rPr lang="en-GB" dirty="0" smtClean="0"/>
              <a:t>         </a:t>
            </a:r>
            <a:r>
              <a:rPr lang="en-GB" dirty="0"/>
              <a:t>3.0       1.5       3.0</a:t>
            </a:r>
          </a:p>
          <a:p>
            <a:r>
              <a:rPr lang="en-GB" dirty="0"/>
              <a:t>Cl is </a:t>
            </a:r>
            <a:r>
              <a:rPr lang="el-GR" dirty="0">
                <a:solidFill>
                  <a:srgbClr val="0000FF"/>
                </a:solidFill>
                <a:cs typeface="Times New Roman" pitchFamily="18" charset="0"/>
              </a:rPr>
              <a:t>δ</a:t>
            </a:r>
            <a:r>
              <a:rPr lang="en-GB" dirty="0">
                <a:solidFill>
                  <a:srgbClr val="0000FF"/>
                </a:solidFill>
              </a:rPr>
              <a:t>-</a:t>
            </a:r>
            <a:r>
              <a:rPr lang="en-GB" dirty="0"/>
              <a:t>  Be is </a:t>
            </a:r>
            <a:r>
              <a:rPr lang="el-GR" dirty="0">
                <a:solidFill>
                  <a:srgbClr val="FF3300"/>
                </a:solidFill>
                <a:cs typeface="Times New Roman" pitchFamily="18" charset="0"/>
              </a:rPr>
              <a:t>δ</a:t>
            </a:r>
            <a:r>
              <a:rPr lang="en-GB" b="1" dirty="0">
                <a:solidFill>
                  <a:srgbClr val="FF3300"/>
                </a:solidFill>
                <a:cs typeface="Times New Roman" pitchFamily="18" charset="0"/>
              </a:rPr>
              <a:t>+</a:t>
            </a:r>
            <a:endParaRPr lang="en-GB" dirty="0"/>
          </a:p>
          <a:p>
            <a:r>
              <a:rPr lang="en-GB" dirty="0"/>
              <a:t>Bonds are</a:t>
            </a:r>
            <a:r>
              <a:rPr lang="en-GB" dirty="0">
                <a:solidFill>
                  <a:srgbClr val="FF3300"/>
                </a:solidFill>
              </a:rPr>
              <a:t> polar covalent</a:t>
            </a:r>
          </a:p>
          <a:p>
            <a:r>
              <a:rPr lang="en-GB" dirty="0"/>
              <a:t>Centre of </a:t>
            </a:r>
            <a:r>
              <a:rPr lang="en-GB" b="1" dirty="0">
                <a:solidFill>
                  <a:srgbClr val="FF3300"/>
                </a:solidFill>
              </a:rPr>
              <a:t>+</a:t>
            </a:r>
            <a:r>
              <a:rPr lang="en-GB" dirty="0"/>
              <a:t> charge is in Be </a:t>
            </a:r>
          </a:p>
          <a:p>
            <a:r>
              <a:rPr lang="en-GB" dirty="0"/>
              <a:t>Centre of </a:t>
            </a:r>
            <a:r>
              <a:rPr lang="en-GB" dirty="0">
                <a:solidFill>
                  <a:srgbClr val="0000FF"/>
                </a:solidFill>
              </a:rPr>
              <a:t>-</a:t>
            </a:r>
            <a:r>
              <a:rPr lang="en-GB" dirty="0" err="1">
                <a:solidFill>
                  <a:srgbClr val="0000FF"/>
                </a:solidFill>
              </a:rPr>
              <a:t>ve</a:t>
            </a:r>
            <a:r>
              <a:rPr lang="en-GB" dirty="0"/>
              <a:t> charge is half way between </a:t>
            </a:r>
            <a:r>
              <a:rPr lang="en-GB" dirty="0" err="1"/>
              <a:t>Cl’s</a:t>
            </a:r>
            <a:r>
              <a:rPr lang="en-GB" dirty="0"/>
              <a:t> </a:t>
            </a:r>
            <a:r>
              <a:rPr lang="en-GB" dirty="0" err="1"/>
              <a:t>i.e.in</a:t>
            </a:r>
            <a:r>
              <a:rPr lang="en-GB" dirty="0"/>
              <a:t> the Be atom</a:t>
            </a:r>
          </a:p>
          <a:p>
            <a:r>
              <a:rPr lang="en-GB" dirty="0">
                <a:solidFill>
                  <a:srgbClr val="FF3300"/>
                </a:solidFill>
              </a:rPr>
              <a:t>Charges are not separated therefore the molecule is non-polar</a:t>
            </a:r>
          </a:p>
          <a:p>
            <a:r>
              <a:rPr lang="en-GB" dirty="0"/>
              <a:t>It would flow un-deflected past a charged rod</a:t>
            </a:r>
          </a:p>
        </p:txBody>
      </p:sp>
      <p:sp>
        <p:nvSpPr>
          <p:cNvPr id="3" name="Oval 2"/>
          <p:cNvSpPr/>
          <p:nvPr/>
        </p:nvSpPr>
        <p:spPr>
          <a:xfrm>
            <a:off x="5072066" y="107154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0000FF"/>
                </a:solidFill>
                <a:cs typeface="Times New Roman" pitchFamily="18" charset="0"/>
              </a:rPr>
              <a:t>δ</a:t>
            </a:r>
            <a:r>
              <a:rPr lang="en-GB" b="1" dirty="0">
                <a:solidFill>
                  <a:srgbClr val="0000FF"/>
                </a:solidFill>
              </a:rPr>
              <a:t>-</a:t>
            </a:r>
            <a:endParaRPr lang="en-IE" b="1" dirty="0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643570" y="785794"/>
            <a:ext cx="1143008" cy="10715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3300"/>
                </a:solidFill>
                <a:cs typeface="Times New Roman" pitchFamily="18" charset="0"/>
              </a:rPr>
              <a:t>δ</a:t>
            </a:r>
            <a:r>
              <a:rPr lang="en-GB" b="1" dirty="0" smtClean="0">
                <a:solidFill>
                  <a:srgbClr val="FF3300"/>
                </a:solidFill>
                <a:cs typeface="Times New Roman" pitchFamily="18" charset="0"/>
              </a:rPr>
              <a:t>-</a:t>
            </a:r>
            <a:endParaRPr lang="en-IE" b="1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29058" y="785794"/>
            <a:ext cx="1143008" cy="10715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3300"/>
                </a:solidFill>
                <a:cs typeface="Times New Roman" pitchFamily="18" charset="0"/>
              </a:rPr>
              <a:t>δ</a:t>
            </a:r>
            <a:r>
              <a:rPr lang="en-GB" b="1" dirty="0">
                <a:solidFill>
                  <a:srgbClr val="FF3300"/>
                </a:solidFill>
                <a:cs typeface="Times New Roman" pitchFamily="18" charset="0"/>
              </a:rPr>
              <a:t>-</a:t>
            </a:r>
            <a:endParaRPr lang="en-IE" b="1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14942" y="121442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14942" y="1214422"/>
            <a:ext cx="285752" cy="28575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IE" dirty="0" smtClean="0"/>
              <a:t>Other molecular shapes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9074"/>
            <a:ext cx="9001156" cy="5072098"/>
          </a:xfrm>
        </p:spPr>
        <p:txBody>
          <a:bodyPr/>
          <a:lstStyle/>
          <a:p>
            <a:r>
              <a:rPr lang="en-IE" dirty="0" smtClean="0"/>
              <a:t>NH3  is pyramidal in shape  and is polar and because the centres of positive and negative charges are not in the same place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While  BF3 is planar and therefore non-polar because the centre of positive and negative charges are in the same place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57290" y="3000372"/>
            <a:ext cx="2286016" cy="1974005"/>
            <a:chOff x="2571736" y="2643182"/>
            <a:chExt cx="1928826" cy="1473939"/>
          </a:xfrm>
        </p:grpSpPr>
        <p:sp>
          <p:nvSpPr>
            <p:cNvPr id="4" name="TextBox 3"/>
            <p:cNvSpPr txBox="1"/>
            <p:nvPr/>
          </p:nvSpPr>
          <p:spPr>
            <a:xfrm>
              <a:off x="3286116" y="2643182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600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57554" y="3357562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2800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29058" y="3286124"/>
              <a:ext cx="5715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800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71736" y="3286124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400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8" name="Isosceles Triangle 7"/>
            <p:cNvSpPr/>
            <p:nvPr/>
          </p:nvSpPr>
          <p:spPr>
            <a:xfrm rot="2262558">
              <a:off x="3165152" y="3071827"/>
              <a:ext cx="147331" cy="43127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prstClr val="white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8992718">
              <a:off x="3833343" y="3053017"/>
              <a:ext cx="124386" cy="44927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prstClr val="white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500431" y="3143248"/>
              <a:ext cx="114990" cy="28575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91112" y="2928934"/>
            <a:ext cx="2895600" cy="1646500"/>
            <a:chOff x="4991112" y="2786058"/>
            <a:chExt cx="2895600" cy="1646500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991112" y="2793995"/>
              <a:ext cx="1600200" cy="160020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>
                <a:solidFill>
                  <a:prstClr val="black"/>
                </a:solidFill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286512" y="2786058"/>
              <a:ext cx="1600200" cy="160020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>
                <a:solidFill>
                  <a:prstClr val="black"/>
                </a:solidFill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5753112" y="2990856"/>
              <a:ext cx="1295400" cy="1295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>
                <a:solidFill>
                  <a:prstClr val="black"/>
                </a:solidFill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5600712" y="2832358"/>
              <a:ext cx="1600200" cy="16002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>
                <a:solidFill>
                  <a:prstClr val="black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43636" y="3272853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200" dirty="0">
                  <a:solidFill>
                    <a:prstClr val="black"/>
                  </a:solidFill>
                </a:rPr>
                <a:t>B</a:t>
              </a:r>
              <a:endParaRPr lang="en-IE" dirty="0">
                <a:solidFill>
                  <a:prstClr val="black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3768" y="3332424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200" dirty="0">
                  <a:solidFill>
                    <a:srgbClr val="7CCA62">
                      <a:lumMod val="75000"/>
                    </a:srgbClr>
                  </a:solidFill>
                </a:rPr>
                <a:t>F</a:t>
              </a:r>
              <a:endParaRPr lang="en-IE" dirty="0">
                <a:solidFill>
                  <a:srgbClr val="7CCA62">
                    <a:lumMod val="75000"/>
                  </a:srgb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72066" y="3286124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200" dirty="0">
                  <a:solidFill>
                    <a:srgbClr val="7CCA62">
                      <a:lumMod val="75000"/>
                    </a:srgbClr>
                  </a:solidFill>
                </a:rPr>
                <a:t>F</a:t>
              </a:r>
              <a:endParaRPr lang="en-IE" dirty="0">
                <a:solidFill>
                  <a:srgbClr val="7CCA62">
                    <a:lumMod val="75000"/>
                  </a:srgb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3636" y="3630043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200" dirty="0">
                  <a:solidFill>
                    <a:srgbClr val="7CCA62">
                      <a:lumMod val="75000"/>
                    </a:srgbClr>
                  </a:solidFill>
                </a:rPr>
                <a:t>F</a:t>
              </a:r>
              <a:endParaRPr lang="en-IE" dirty="0">
                <a:solidFill>
                  <a:srgbClr val="7CCA62">
                    <a:lumMod val="75000"/>
                  </a:srgb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14282" y="4000504"/>
            <a:ext cx="2214578" cy="1285884"/>
            <a:chOff x="571472" y="851868"/>
            <a:chExt cx="2214578" cy="1285884"/>
          </a:xfrm>
        </p:grpSpPr>
        <p:sp>
          <p:nvSpPr>
            <p:cNvPr id="24" name="TextBox 23"/>
            <p:cNvSpPr txBox="1"/>
            <p:nvPr/>
          </p:nvSpPr>
          <p:spPr>
            <a:xfrm>
              <a:off x="571472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FF0000"/>
                  </a:solidFill>
                </a:rPr>
                <a:t>Centre of positive charge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1206421" y="851868"/>
              <a:ext cx="1579629" cy="36255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857620" y="3714752"/>
            <a:ext cx="2500330" cy="1714512"/>
            <a:chOff x="571472" y="714357"/>
            <a:chExt cx="1857388" cy="1423395"/>
          </a:xfrm>
        </p:grpSpPr>
        <p:sp>
          <p:nvSpPr>
            <p:cNvPr id="29" name="TextBox 28"/>
            <p:cNvSpPr txBox="1"/>
            <p:nvPr/>
          </p:nvSpPr>
          <p:spPr>
            <a:xfrm>
              <a:off x="571472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FF0000"/>
                  </a:solidFill>
                </a:rPr>
                <a:t>Centre of positive charge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1206421" y="714357"/>
              <a:ext cx="1222439" cy="50006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357950" y="3714752"/>
            <a:ext cx="2857520" cy="1494834"/>
            <a:chOff x="1622924" y="714356"/>
            <a:chExt cx="1798046" cy="1191378"/>
          </a:xfrm>
        </p:grpSpPr>
        <p:sp>
          <p:nvSpPr>
            <p:cNvPr id="34" name="TextBox 33"/>
            <p:cNvSpPr txBox="1"/>
            <p:nvPr/>
          </p:nvSpPr>
          <p:spPr>
            <a:xfrm>
              <a:off x="2387094" y="1169843"/>
              <a:ext cx="1033876" cy="735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Centre of </a:t>
              </a:r>
            </a:p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negative charge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1622924" y="714356"/>
              <a:ext cx="922773" cy="490542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500299" y="2973590"/>
            <a:ext cx="2071701" cy="923330"/>
            <a:chOff x="1492260" y="1214422"/>
            <a:chExt cx="1625682" cy="923330"/>
          </a:xfrm>
        </p:grpSpPr>
        <p:sp>
          <p:nvSpPr>
            <p:cNvPr id="39" name="TextBox 38"/>
            <p:cNvSpPr txBox="1"/>
            <p:nvPr/>
          </p:nvSpPr>
          <p:spPr>
            <a:xfrm>
              <a:off x="1903496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Centre of </a:t>
              </a:r>
            </a:p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negative charge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10800000" flipV="1">
              <a:off x="1492260" y="1455518"/>
              <a:ext cx="604797" cy="357190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04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pPr>
              <a:buNone/>
            </a:pPr>
            <a:r>
              <a:rPr lang="en-IE" dirty="0" smtClean="0"/>
              <a:t>   Carbon dioxide is non-polar.  What shape is it?</a:t>
            </a:r>
          </a:p>
          <a:p>
            <a:pPr>
              <a:buNone/>
            </a:pPr>
            <a:r>
              <a:rPr lang="en-IE" sz="4400" dirty="0" smtClean="0"/>
              <a:t>   O </a:t>
            </a:r>
            <a:r>
              <a:rPr lang="en-IE" sz="6000" b="1" dirty="0" smtClean="0"/>
              <a:t>=</a:t>
            </a:r>
            <a:r>
              <a:rPr lang="en-IE" sz="4400" dirty="0" smtClean="0"/>
              <a:t> C </a:t>
            </a:r>
            <a:r>
              <a:rPr lang="en-IE" sz="6600" b="1" dirty="0" smtClean="0"/>
              <a:t>=</a:t>
            </a:r>
            <a:r>
              <a:rPr lang="en-IE" sz="4400" dirty="0" smtClean="0"/>
              <a:t> O</a:t>
            </a:r>
            <a:endParaRPr lang="en-IE" sz="4000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It is linear because this is the only conformation that can put the centres of positive and negative charges in the same place.</a:t>
            </a:r>
          </a:p>
          <a:p>
            <a:r>
              <a:rPr lang="en-IE" dirty="0" smtClean="0"/>
              <a:t>We will deal with this topic [molecular shapes] in more detail in another lesson</a:t>
            </a:r>
          </a:p>
          <a:p>
            <a:endParaRPr lang="en-IE" dirty="0"/>
          </a:p>
        </p:txBody>
      </p:sp>
      <p:grpSp>
        <p:nvGrpSpPr>
          <p:cNvPr id="7" name="Group 6"/>
          <p:cNvGrpSpPr/>
          <p:nvPr/>
        </p:nvGrpSpPr>
        <p:grpSpPr>
          <a:xfrm>
            <a:off x="4693416" y="1857364"/>
            <a:ext cx="2521790" cy="1322336"/>
            <a:chOff x="4193350" y="1071546"/>
            <a:chExt cx="2521790" cy="1322336"/>
          </a:xfrm>
        </p:grpSpPr>
        <p:sp>
          <p:nvSpPr>
            <p:cNvPr id="4" name="TextBox 3"/>
            <p:cNvSpPr txBox="1"/>
            <p:nvPr/>
          </p:nvSpPr>
          <p:spPr>
            <a:xfrm rot="2423838">
              <a:off x="5572132" y="1285860"/>
              <a:ext cx="11430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6000" b="1" dirty="0">
                  <a:solidFill>
                    <a:prstClr val="black"/>
                  </a:solidFill>
                </a:rPr>
                <a:t>=</a:t>
              </a:r>
              <a:r>
                <a:rPr lang="en-IE" sz="4000" dirty="0">
                  <a:solidFill>
                    <a:prstClr val="black"/>
                  </a:solidFill>
                </a:rPr>
                <a:t> O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9176162" flipV="1">
              <a:off x="4193350" y="1378219"/>
              <a:ext cx="11430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6000" b="1" dirty="0">
                  <a:solidFill>
                    <a:prstClr val="black"/>
                  </a:solidFill>
                </a:rPr>
                <a:t>=</a:t>
              </a:r>
              <a:r>
                <a:rPr lang="en-IE" sz="4000" dirty="0">
                  <a:solidFill>
                    <a:prstClr val="black"/>
                  </a:solidFill>
                </a:rPr>
                <a:t> 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3504" y="1071546"/>
              <a:ext cx="114300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400" dirty="0">
                  <a:solidFill>
                    <a:prstClr val="black"/>
                  </a:solidFill>
                </a:rPr>
                <a:t>C</a:t>
              </a:r>
              <a:endParaRPr lang="en-IE" sz="2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57356" y="2428868"/>
            <a:ext cx="1310394" cy="1566272"/>
            <a:chOff x="1975722" y="571480"/>
            <a:chExt cx="1310394" cy="1566272"/>
          </a:xfrm>
        </p:grpSpPr>
        <p:sp>
          <p:nvSpPr>
            <p:cNvPr id="9" name="TextBox 8"/>
            <p:cNvSpPr txBox="1"/>
            <p:nvPr/>
          </p:nvSpPr>
          <p:spPr>
            <a:xfrm>
              <a:off x="2071670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Centre of </a:t>
              </a:r>
            </a:p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negative charge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V="1">
              <a:off x="1944000" y="603202"/>
              <a:ext cx="633417" cy="569973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929322" y="2357430"/>
            <a:ext cx="1310394" cy="1566272"/>
            <a:chOff x="1975722" y="571480"/>
            <a:chExt cx="1310394" cy="1566272"/>
          </a:xfrm>
        </p:grpSpPr>
        <p:sp>
          <p:nvSpPr>
            <p:cNvPr id="12" name="TextBox 11"/>
            <p:cNvSpPr txBox="1"/>
            <p:nvPr/>
          </p:nvSpPr>
          <p:spPr>
            <a:xfrm>
              <a:off x="2071670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Centre of </a:t>
              </a:r>
            </a:p>
            <a:p>
              <a:pPr algn="ctr"/>
              <a:r>
                <a:rPr lang="en-IE" b="1" dirty="0">
                  <a:solidFill>
                    <a:srgbClr val="04617B">
                      <a:lumMod val="75000"/>
                    </a:srgbClr>
                  </a:solidFill>
                </a:rPr>
                <a:t>negative charge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6200000" flipV="1">
              <a:off x="1944000" y="603202"/>
              <a:ext cx="633417" cy="569973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0034" y="2434233"/>
            <a:ext cx="1385048" cy="1566271"/>
            <a:chOff x="571472" y="571481"/>
            <a:chExt cx="1385048" cy="1566271"/>
          </a:xfrm>
        </p:grpSpPr>
        <p:sp>
          <p:nvSpPr>
            <p:cNvPr id="15" name="TextBox 14"/>
            <p:cNvSpPr txBox="1"/>
            <p:nvPr/>
          </p:nvSpPr>
          <p:spPr>
            <a:xfrm>
              <a:off x="571472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FF0000"/>
                  </a:solidFill>
                </a:rPr>
                <a:t>Centre of positive charge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1260000" y="517902"/>
              <a:ext cx="642942" cy="75009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544274" y="2643182"/>
            <a:ext cx="1385048" cy="1566271"/>
            <a:chOff x="571472" y="571481"/>
            <a:chExt cx="1385048" cy="1566271"/>
          </a:xfrm>
        </p:grpSpPr>
        <p:sp>
          <p:nvSpPr>
            <p:cNvPr id="18" name="TextBox 17"/>
            <p:cNvSpPr txBox="1"/>
            <p:nvPr/>
          </p:nvSpPr>
          <p:spPr>
            <a:xfrm>
              <a:off x="571472" y="1214422"/>
              <a:ext cx="12144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FF0000"/>
                  </a:solidFill>
                </a:rPr>
                <a:t>Centre of positive charge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1260000" y="517902"/>
              <a:ext cx="642942" cy="75009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153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714356"/>
            <a:ext cx="8358246" cy="1219200"/>
          </a:xfrm>
        </p:spPr>
        <p:txBody>
          <a:bodyPr>
            <a:normAutofit/>
          </a:bodyPr>
          <a:lstStyle/>
          <a:p>
            <a:r>
              <a:rPr lang="en-GB" sz="3600" dirty="0"/>
              <a:t>If </a:t>
            </a:r>
            <a:r>
              <a:rPr lang="en-GB" sz="3600" dirty="0" smtClean="0"/>
              <a:t>a polar molecule </a:t>
            </a:r>
            <a:r>
              <a:rPr lang="en-GB" sz="3600" dirty="0"/>
              <a:t>is placed in a charged field it will turn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572000" y="2025671"/>
            <a:ext cx="0" cy="4572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962400" y="2482871"/>
            <a:ext cx="1219200" cy="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962400" y="4768871"/>
            <a:ext cx="121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572000" y="4768871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86200" y="3397271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581400" y="3168671"/>
            <a:ext cx="291942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+</a:t>
            </a:r>
            <a:r>
              <a:rPr lang="en-GB" sz="3600" dirty="0">
                <a:solidFill>
                  <a:prstClr val="black"/>
                </a:solidFill>
                <a:sym typeface="Symbol" pitchFamily="18" charset="2"/>
              </a:rPr>
              <a:t> H  -  Cl </a:t>
            </a: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-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181600" y="3397271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733800" y="5607071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black"/>
                </a:solidFill>
              </a:rPr>
              <a:t>Before switched on</a:t>
            </a:r>
          </a:p>
        </p:txBody>
      </p:sp>
    </p:spTree>
    <p:extLst>
      <p:ext uri="{BB962C8B-B14F-4D97-AF65-F5344CB8AC3E}">
        <p14:creationId xmlns:p14="http://schemas.microsoft.com/office/powerpoint/2010/main" val="187238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4572000" y="1676400"/>
            <a:ext cx="0" cy="4572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962400" y="2133600"/>
            <a:ext cx="1219200" cy="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962400" y="4419600"/>
            <a:ext cx="121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4572000" y="4419600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8862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 rot="626581">
            <a:off x="3578228" y="2854109"/>
            <a:ext cx="274518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+</a:t>
            </a:r>
            <a:r>
              <a:rPr lang="en-GB" sz="3600" dirty="0">
                <a:solidFill>
                  <a:prstClr val="black"/>
                </a:solidFill>
                <a:sym typeface="Symbol" pitchFamily="18" charset="2"/>
              </a:rPr>
              <a:t> H  -  Cl </a:t>
            </a: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-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733800" y="5257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black"/>
                </a:solidFill>
              </a:rPr>
              <a:t>After switched on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334000" y="4114800"/>
            <a:ext cx="4572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FF3300"/>
                </a:solidFill>
              </a:rPr>
              <a:t>+</a:t>
            </a:r>
            <a:endParaRPr lang="en-GB" sz="3600" b="1">
              <a:solidFill>
                <a:prstClr val="black"/>
              </a:solidFill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334000" y="1676400"/>
            <a:ext cx="4572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>
                <a:solidFill>
                  <a:srgbClr val="009DD9"/>
                </a:solidFill>
              </a:rPr>
              <a:t>-</a:t>
            </a:r>
            <a:endParaRPr lang="en-GB" sz="4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500063"/>
            <a:ext cx="8715375" cy="6000750"/>
          </a:xfrm>
        </p:spPr>
        <p:txBody>
          <a:bodyPr/>
          <a:lstStyle/>
          <a:p>
            <a:pPr eaLnBrk="1" hangingPunct="1">
              <a:defRPr/>
            </a:pPr>
            <a:r>
              <a:rPr lang="en-IE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IE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octet rule</a:t>
            </a:r>
            <a:r>
              <a:rPr lang="en-IE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 simple chemical </a:t>
            </a:r>
            <a:r>
              <a:rPr lang="en-IE" sz="36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rule of thumb </a:t>
            </a:r>
          </a:p>
          <a:p>
            <a:pPr eaLnBrk="1" hangingPunct="1">
              <a:defRPr/>
            </a:pPr>
            <a:r>
              <a:rPr lang="en-GB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Octet Rule says </a:t>
            </a:r>
            <a:r>
              <a:rPr lang="en-GB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atoms with 8 electrons in their outer shell are stable</a:t>
            </a:r>
          </a:p>
          <a:p>
            <a:pPr eaLnBrk="1" hangingPunct="1">
              <a:defRPr/>
            </a:pPr>
            <a:r>
              <a:rPr lang="en-IE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Atoms tend to combine in such a way that they each have eight electrons in their valence shells, </a:t>
            </a:r>
            <a:r>
              <a:rPr lang="en-IE" sz="36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giving them the same electron configuration as a noble gas.</a:t>
            </a:r>
          </a:p>
          <a:p>
            <a:pPr eaLnBrk="1" hangingPunct="1">
              <a:defRPr/>
            </a:pPr>
            <a:r>
              <a:rPr lang="en-IE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nearest Nobel gas </a:t>
            </a:r>
          </a:p>
          <a:p>
            <a:pPr eaLnBrk="1" hangingPunct="1">
              <a:defRPr/>
            </a:pPr>
            <a:endParaRPr lang="en-IE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97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4572000" y="1676400"/>
            <a:ext cx="0" cy="4572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962400" y="2133600"/>
            <a:ext cx="1219200" cy="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3962400" y="4419600"/>
            <a:ext cx="121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4572000" y="4419600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8862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1816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733800" y="5257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black"/>
                </a:solidFill>
              </a:rPr>
              <a:t>After switched on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334000" y="4114800"/>
            <a:ext cx="4572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dirty="0">
                <a:solidFill>
                  <a:srgbClr val="FF3300"/>
                </a:solidFill>
              </a:rPr>
              <a:t>+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1676400"/>
            <a:ext cx="4572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>
                <a:solidFill>
                  <a:srgbClr val="009DD9"/>
                </a:solidFill>
              </a:rPr>
              <a:t>-</a:t>
            </a:r>
            <a:endParaRPr lang="en-GB" sz="4400" b="1" dirty="0">
              <a:solidFill>
                <a:prstClr val="black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 rot="1139336">
            <a:off x="3571062" y="2879626"/>
            <a:ext cx="274213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+</a:t>
            </a:r>
            <a:r>
              <a:rPr lang="en-GB" sz="3600" dirty="0">
                <a:solidFill>
                  <a:prstClr val="black"/>
                </a:solidFill>
                <a:sym typeface="Symbol" pitchFamily="18" charset="2"/>
              </a:rPr>
              <a:t> H  -  Cl </a:t>
            </a: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-</a:t>
            </a:r>
          </a:p>
        </p:txBody>
      </p:sp>
    </p:spTree>
    <p:extLst>
      <p:ext uri="{BB962C8B-B14F-4D97-AF65-F5344CB8AC3E}">
        <p14:creationId xmlns:p14="http://schemas.microsoft.com/office/powerpoint/2010/main" val="3095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4572000" y="1676400"/>
            <a:ext cx="0" cy="4572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962400" y="2133600"/>
            <a:ext cx="1219200" cy="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3962400" y="4419600"/>
            <a:ext cx="121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4572000" y="4419600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8862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51816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733800" y="5257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black"/>
                </a:solidFill>
              </a:rPr>
              <a:t>After switched on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334000" y="4114800"/>
            <a:ext cx="4572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dirty="0">
                <a:solidFill>
                  <a:srgbClr val="FF3300"/>
                </a:solidFill>
              </a:rPr>
              <a:t>+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5334000" y="1676400"/>
            <a:ext cx="4572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>
                <a:solidFill>
                  <a:srgbClr val="009DD9"/>
                </a:solidFill>
              </a:rPr>
              <a:t>-</a:t>
            </a:r>
            <a:endParaRPr lang="en-GB" sz="4400" b="1">
              <a:solidFill>
                <a:prstClr val="black"/>
              </a:solidFill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 rot="1159280">
            <a:off x="3574501" y="2859927"/>
            <a:ext cx="260717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+</a:t>
            </a:r>
            <a:r>
              <a:rPr lang="en-GB" sz="3600" dirty="0">
                <a:solidFill>
                  <a:prstClr val="black"/>
                </a:solidFill>
                <a:sym typeface="Symbol" pitchFamily="18" charset="2"/>
              </a:rPr>
              <a:t> H  -  Cl </a:t>
            </a: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-</a:t>
            </a:r>
          </a:p>
        </p:txBody>
      </p:sp>
    </p:spTree>
    <p:extLst>
      <p:ext uri="{BB962C8B-B14F-4D97-AF65-F5344CB8AC3E}">
        <p14:creationId xmlns:p14="http://schemas.microsoft.com/office/powerpoint/2010/main" val="42460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4572000" y="1676400"/>
            <a:ext cx="0" cy="4572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3962400" y="2133600"/>
            <a:ext cx="1219200" cy="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3962400" y="4419600"/>
            <a:ext cx="121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4572000" y="4419600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8862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733800" y="5257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black"/>
                </a:solidFill>
              </a:rPr>
              <a:t>After switched on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334000" y="4114800"/>
            <a:ext cx="4572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FF3300"/>
                </a:solidFill>
              </a:rPr>
              <a:t>+</a:t>
            </a:r>
            <a:endParaRPr lang="en-GB" sz="3600" b="1">
              <a:solidFill>
                <a:prstClr val="black"/>
              </a:solidFill>
            </a:endParaRP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334000" y="1676400"/>
            <a:ext cx="4572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>
                <a:solidFill>
                  <a:srgbClr val="009DD9"/>
                </a:solidFill>
              </a:rPr>
              <a:t>-</a:t>
            </a:r>
            <a:endParaRPr lang="en-GB" sz="4400" b="1" dirty="0">
              <a:solidFill>
                <a:prstClr val="black"/>
              </a:solidFill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 rot="2109536">
            <a:off x="3687045" y="3119371"/>
            <a:ext cx="2874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+</a:t>
            </a:r>
            <a:r>
              <a:rPr lang="en-GB" sz="3600" dirty="0">
                <a:solidFill>
                  <a:prstClr val="black"/>
                </a:solidFill>
                <a:sym typeface="Symbol" pitchFamily="18" charset="2"/>
              </a:rPr>
              <a:t> H  -  Cl </a:t>
            </a: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-</a:t>
            </a:r>
          </a:p>
        </p:txBody>
      </p:sp>
    </p:spTree>
    <p:extLst>
      <p:ext uri="{BB962C8B-B14F-4D97-AF65-F5344CB8AC3E}">
        <p14:creationId xmlns:p14="http://schemas.microsoft.com/office/powerpoint/2010/main" val="30252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4572000" y="1676400"/>
            <a:ext cx="0" cy="4572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962400" y="2133600"/>
            <a:ext cx="1219200" cy="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3962400" y="4419600"/>
            <a:ext cx="121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4572000" y="4419600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8862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733800" y="5257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black"/>
                </a:solidFill>
              </a:rPr>
              <a:t>After switched on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5334000" y="4114800"/>
            <a:ext cx="4572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FF3300"/>
                </a:solidFill>
              </a:rPr>
              <a:t>+</a:t>
            </a:r>
            <a:endParaRPr lang="en-GB" sz="3600" b="1">
              <a:solidFill>
                <a:prstClr val="black"/>
              </a:solidFill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334000" y="1676400"/>
            <a:ext cx="4572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>
                <a:solidFill>
                  <a:srgbClr val="009DD9"/>
                </a:solidFill>
              </a:rPr>
              <a:t>-</a:t>
            </a:r>
            <a:endParaRPr lang="en-GB" sz="4400" b="1">
              <a:solidFill>
                <a:prstClr val="black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2955716">
            <a:off x="3691867" y="3063258"/>
            <a:ext cx="260361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+</a:t>
            </a:r>
            <a:r>
              <a:rPr lang="en-GB" sz="3600" dirty="0">
                <a:solidFill>
                  <a:prstClr val="black"/>
                </a:solidFill>
                <a:sym typeface="Symbol" pitchFamily="18" charset="2"/>
              </a:rPr>
              <a:t> H  -  Cl </a:t>
            </a: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-</a:t>
            </a:r>
          </a:p>
        </p:txBody>
      </p:sp>
    </p:spTree>
    <p:extLst>
      <p:ext uri="{BB962C8B-B14F-4D97-AF65-F5344CB8AC3E}">
        <p14:creationId xmlns:p14="http://schemas.microsoft.com/office/powerpoint/2010/main" val="24637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4572000" y="1676400"/>
            <a:ext cx="0" cy="4572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962400" y="2133600"/>
            <a:ext cx="1219200" cy="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962400" y="4419600"/>
            <a:ext cx="121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4572000" y="4419600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8862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733800" y="5257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black"/>
                </a:solidFill>
              </a:rPr>
              <a:t>After switched on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334000" y="4114800"/>
            <a:ext cx="4572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FF3300"/>
                </a:solidFill>
              </a:rPr>
              <a:t>+</a:t>
            </a:r>
            <a:endParaRPr lang="en-GB" sz="3600" b="1">
              <a:solidFill>
                <a:prstClr val="black"/>
              </a:solidFill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334000" y="1676400"/>
            <a:ext cx="4572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>
                <a:solidFill>
                  <a:srgbClr val="009DD9"/>
                </a:solidFill>
              </a:rPr>
              <a:t>-</a:t>
            </a:r>
            <a:endParaRPr lang="en-GB" sz="4400" b="1">
              <a:solidFill>
                <a:prstClr val="black"/>
              </a:solidFill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 rot="4036035">
            <a:off x="3673118" y="3063017"/>
            <a:ext cx="256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+</a:t>
            </a:r>
            <a:r>
              <a:rPr lang="en-GB" sz="3600" dirty="0">
                <a:solidFill>
                  <a:prstClr val="black"/>
                </a:solidFill>
                <a:sym typeface="Symbol" pitchFamily="18" charset="2"/>
              </a:rPr>
              <a:t> H  -  Cl </a:t>
            </a: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-</a:t>
            </a:r>
          </a:p>
        </p:txBody>
      </p:sp>
    </p:spTree>
    <p:extLst>
      <p:ext uri="{BB962C8B-B14F-4D97-AF65-F5344CB8AC3E}">
        <p14:creationId xmlns:p14="http://schemas.microsoft.com/office/powerpoint/2010/main" val="42238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4572000" y="1676400"/>
            <a:ext cx="0" cy="4572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3962400" y="2133600"/>
            <a:ext cx="1219200" cy="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3962400" y="4419600"/>
            <a:ext cx="121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4572000" y="4419600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8862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733800" y="5257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black"/>
                </a:solidFill>
              </a:rPr>
              <a:t>After switched on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334000" y="4114800"/>
            <a:ext cx="4572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dirty="0">
                <a:solidFill>
                  <a:srgbClr val="FF3300"/>
                </a:solidFill>
              </a:rPr>
              <a:t>+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334000" y="1676400"/>
            <a:ext cx="4572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>
                <a:solidFill>
                  <a:srgbClr val="009DD9"/>
                </a:solidFill>
              </a:rPr>
              <a:t>-</a:t>
            </a:r>
            <a:endParaRPr lang="en-GB" sz="4400" b="1" dirty="0">
              <a:solidFill>
                <a:prstClr val="black"/>
              </a:solidFill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 rot="5391269">
            <a:off x="3684692" y="3021032"/>
            <a:ext cx="246066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+</a:t>
            </a:r>
            <a:r>
              <a:rPr lang="en-GB" sz="3600" dirty="0">
                <a:solidFill>
                  <a:prstClr val="black"/>
                </a:solidFill>
                <a:sym typeface="Symbol" pitchFamily="18" charset="2"/>
              </a:rPr>
              <a:t> H  -  Cl </a:t>
            </a:r>
            <a:r>
              <a:rPr lang="en-GB" sz="3600" baseline="30000" dirty="0">
                <a:solidFill>
                  <a:prstClr val="black"/>
                </a:solidFill>
                <a:sym typeface="Symbol" pitchFamily="18" charset="2"/>
              </a:rPr>
              <a:t>-</a:t>
            </a:r>
          </a:p>
        </p:txBody>
      </p:sp>
    </p:spTree>
    <p:extLst>
      <p:ext uri="{BB962C8B-B14F-4D97-AF65-F5344CB8AC3E}">
        <p14:creationId xmlns:p14="http://schemas.microsoft.com/office/powerpoint/2010/main" val="39979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GB" dirty="0"/>
              <a:t>Type of bond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8"/>
            <a:ext cx="9144000" cy="5186378"/>
          </a:xfrm>
        </p:spPr>
        <p:txBody>
          <a:bodyPr>
            <a:noAutofit/>
          </a:bodyPr>
          <a:lstStyle/>
          <a:p>
            <a:r>
              <a:rPr lang="en-GB" sz="3700" dirty="0">
                <a:solidFill>
                  <a:srgbClr val="FF0000"/>
                </a:solidFill>
              </a:rPr>
              <a:t>[Pure] </a:t>
            </a:r>
            <a:r>
              <a:rPr lang="en-GB" sz="3700" dirty="0">
                <a:solidFill>
                  <a:srgbClr val="FF3300"/>
                </a:solidFill>
              </a:rPr>
              <a:t>Covalent</a:t>
            </a:r>
            <a:r>
              <a:rPr lang="en-GB" sz="3700" dirty="0"/>
              <a:t> </a:t>
            </a:r>
          </a:p>
          <a:p>
            <a:pPr lvl="1">
              <a:buNone/>
            </a:pPr>
            <a:r>
              <a:rPr lang="en-GB" sz="3700" dirty="0"/>
              <a:t>Electronegativities </a:t>
            </a:r>
            <a:r>
              <a:rPr lang="en-GB" sz="3700" dirty="0" smtClean="0"/>
              <a:t>differ by less than 0.4</a:t>
            </a:r>
            <a:endParaRPr lang="en-GB" sz="3700" i="1" dirty="0"/>
          </a:p>
          <a:p>
            <a:r>
              <a:rPr lang="en-GB" sz="3700" dirty="0">
                <a:solidFill>
                  <a:srgbClr val="FF3300"/>
                </a:solidFill>
              </a:rPr>
              <a:t>Polar Covalent</a:t>
            </a:r>
            <a:endParaRPr lang="en-GB" sz="3700" i="1" dirty="0"/>
          </a:p>
          <a:p>
            <a:pPr lvl="1">
              <a:buNone/>
            </a:pPr>
            <a:r>
              <a:rPr lang="en-GB" sz="3700" dirty="0"/>
              <a:t>Electronegativity difference </a:t>
            </a:r>
            <a:r>
              <a:rPr lang="en-GB" sz="3700" dirty="0">
                <a:solidFill>
                  <a:srgbClr val="FF3300"/>
                </a:solidFill>
              </a:rPr>
              <a:t>greater than </a:t>
            </a:r>
            <a:r>
              <a:rPr lang="en-GB" sz="3700" dirty="0" smtClean="0">
                <a:solidFill>
                  <a:srgbClr val="FF3300"/>
                </a:solidFill>
              </a:rPr>
              <a:t>0.4 </a:t>
            </a:r>
            <a:r>
              <a:rPr lang="en-GB" sz="3700" dirty="0">
                <a:solidFill>
                  <a:srgbClr val="FF3300"/>
                </a:solidFill>
              </a:rPr>
              <a:t>but less than 1.7</a:t>
            </a:r>
            <a:r>
              <a:rPr lang="en-GB" sz="3700" i="1" dirty="0"/>
              <a:t> </a:t>
            </a:r>
          </a:p>
          <a:p>
            <a:r>
              <a:rPr lang="en-GB" sz="3700" dirty="0">
                <a:solidFill>
                  <a:srgbClr val="FF3300"/>
                </a:solidFill>
              </a:rPr>
              <a:t>Ionic</a:t>
            </a:r>
          </a:p>
          <a:p>
            <a:pPr lvl="1">
              <a:buNone/>
            </a:pPr>
            <a:r>
              <a:rPr lang="en-GB" sz="3700" dirty="0"/>
              <a:t>Electronegativity difference </a:t>
            </a:r>
            <a:r>
              <a:rPr lang="en-GB" sz="3700" dirty="0">
                <a:solidFill>
                  <a:srgbClr val="FF3300"/>
                </a:solidFill>
              </a:rPr>
              <a:t>greater than 1.7</a:t>
            </a:r>
            <a:endParaRPr lang="en-GB" sz="3700" dirty="0"/>
          </a:p>
          <a:p>
            <a:pPr lvl="1"/>
            <a:endParaRPr lang="en-GB" sz="3700" dirty="0"/>
          </a:p>
        </p:txBody>
      </p:sp>
    </p:spTree>
    <p:extLst>
      <p:ext uri="{BB962C8B-B14F-4D97-AF65-F5344CB8AC3E}">
        <p14:creationId xmlns:p14="http://schemas.microsoft.com/office/powerpoint/2010/main" val="393896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438400"/>
            <a:ext cx="6400800" cy="1752600"/>
          </a:xfrm>
        </p:spPr>
        <p:txBody>
          <a:bodyPr/>
          <a:lstStyle/>
          <a:p>
            <a:pPr eaLnBrk="1" hangingPunct="1"/>
            <a:r>
              <a:rPr lang="en-GB" sz="6600" i="1" smtClean="0">
                <a:solidFill>
                  <a:srgbClr val="0099CC"/>
                </a:solidFill>
              </a:rPr>
              <a:t>2.2.1</a:t>
            </a:r>
          </a:p>
          <a:p>
            <a:pPr eaLnBrk="1" hangingPunct="1"/>
            <a:r>
              <a:rPr lang="en-GB" sz="6600" i="1" smtClean="0">
                <a:solidFill>
                  <a:srgbClr val="0099CC"/>
                </a:solidFill>
              </a:rPr>
              <a:t>Ionic Bonding</a:t>
            </a:r>
            <a:endParaRPr lang="en-GB" sz="6600" smtClean="0"/>
          </a:p>
        </p:txBody>
      </p:sp>
    </p:spTree>
    <p:extLst>
      <p:ext uri="{BB962C8B-B14F-4D97-AF65-F5344CB8AC3E}">
        <p14:creationId xmlns:p14="http://schemas.microsoft.com/office/powerpoint/2010/main" val="2538784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371600" y="304800"/>
            <a:ext cx="1676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Protons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76600" y="30480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18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381000" y="2819400"/>
            <a:ext cx="3962400" cy="36576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381000" y="2819400"/>
            <a:ext cx="3962400" cy="3657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981200" y="4343400"/>
            <a:ext cx="685800" cy="6858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295400" y="3581400"/>
            <a:ext cx="2133600" cy="213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762000" y="3200400"/>
            <a:ext cx="3124200" cy="2895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2209800" y="3505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85800" y="4495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810000" y="4495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057400" y="3124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2057400" y="6019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810000" y="4800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2362200" y="3124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685800" y="4800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286000" y="6019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286000" y="6400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981200" y="4419600"/>
            <a:ext cx="762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800" b="1">
                <a:solidFill>
                  <a:prstClr val="black"/>
                </a:solidFill>
                <a:latin typeface="Times New Roman" pitchFamily="18" charset="0"/>
              </a:rPr>
              <a:t>18+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304800" y="4419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362200" y="2743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304800" y="4648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2133600" y="2743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2057400" y="6400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4267200" y="4800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066800" y="838200"/>
            <a:ext cx="2057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Electrons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0" y="1371600"/>
            <a:ext cx="3124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Overall Charge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3276600" y="80645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18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4038600" y="141605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b="1">
                <a:solidFill>
                  <a:prstClr val="black"/>
                </a:solidFill>
                <a:latin typeface="Times New Roman" pitchFamily="18" charset="0"/>
              </a:rPr>
              <a:t>  0</a:t>
            </a:r>
            <a:endParaRPr lang="en-GB" sz="24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3857620" y="2667000"/>
            <a:ext cx="5286380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200" dirty="0">
                <a:solidFill>
                  <a:prstClr val="black"/>
                </a:solidFill>
                <a:latin typeface="Times New Roman" pitchFamily="18" charset="0"/>
              </a:rPr>
              <a:t>Noble Gas - </a:t>
            </a:r>
          </a:p>
          <a:p>
            <a:pPr lvl="1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200" dirty="0">
                <a:solidFill>
                  <a:prstClr val="black"/>
                </a:solidFill>
                <a:latin typeface="Times New Roman" pitchFamily="18" charset="0"/>
              </a:rPr>
              <a:t>Also Ne, He, </a:t>
            </a:r>
            <a:r>
              <a:rPr lang="en-GB" sz="3200" dirty="0" err="1">
                <a:solidFill>
                  <a:prstClr val="black"/>
                </a:solidFill>
                <a:latin typeface="Times New Roman" pitchFamily="18" charset="0"/>
              </a:rPr>
              <a:t>Xe</a:t>
            </a:r>
            <a:r>
              <a:rPr lang="en-GB" sz="3200" dirty="0">
                <a:solidFill>
                  <a:prstClr val="black"/>
                </a:solidFill>
                <a:latin typeface="Times New Roman" pitchFamily="18" charset="0"/>
              </a:rPr>
              <a:t>, Kr, </a:t>
            </a:r>
            <a:r>
              <a:rPr lang="en-GB" sz="3200" dirty="0" err="1">
                <a:solidFill>
                  <a:prstClr val="black"/>
                </a:solidFill>
                <a:latin typeface="Times New Roman" pitchFamily="18" charset="0"/>
              </a:rPr>
              <a:t>Rn</a:t>
            </a:r>
            <a:r>
              <a:rPr lang="en-GB" sz="3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876800" y="3786190"/>
            <a:ext cx="38862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200" dirty="0">
                <a:solidFill>
                  <a:prstClr val="black"/>
                </a:solidFill>
                <a:latin typeface="Times New Roman" pitchFamily="18" charset="0"/>
              </a:rPr>
              <a:t>Stable or </a:t>
            </a:r>
            <a:r>
              <a:rPr lang="en-GB" sz="3200" dirty="0" err="1">
                <a:solidFill>
                  <a:prstClr val="black"/>
                </a:solidFill>
                <a:latin typeface="Times New Roman" pitchFamily="18" charset="0"/>
              </a:rPr>
              <a:t>Unreactive</a:t>
            </a:r>
            <a:endParaRPr lang="en-GB" sz="3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4876800" y="4429132"/>
            <a:ext cx="3352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200" dirty="0">
                <a:solidFill>
                  <a:prstClr val="black"/>
                </a:solidFill>
                <a:latin typeface="Times New Roman" pitchFamily="18" charset="0"/>
              </a:rPr>
              <a:t>Full outer shell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7086600" y="76200"/>
            <a:ext cx="1447800" cy="1752600"/>
            <a:chOff x="384" y="1440"/>
            <a:chExt cx="912" cy="1104"/>
          </a:xfrm>
        </p:grpSpPr>
        <p:sp>
          <p:nvSpPr>
            <p:cNvPr id="9256" name="Rectangle 50"/>
            <p:cNvSpPr>
              <a:spLocks noChangeArrowheads="1"/>
            </p:cNvSpPr>
            <p:nvPr/>
          </p:nvSpPr>
          <p:spPr bwMode="auto">
            <a:xfrm>
              <a:off x="384" y="1440"/>
              <a:ext cx="912" cy="110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000" b="1">
                  <a:solidFill>
                    <a:prstClr val="white"/>
                  </a:solidFill>
                  <a:latin typeface="Times New Roman" pitchFamily="18" charset="0"/>
                </a:rPr>
                <a:t> </a:t>
              </a:r>
              <a:r>
                <a:rPr lang="en-GB" sz="6000" b="1">
                  <a:solidFill>
                    <a:prstClr val="black"/>
                  </a:solidFill>
                  <a:latin typeface="Times New Roman" pitchFamily="18" charset="0"/>
                </a:rPr>
                <a:t>Ar</a:t>
              </a:r>
              <a:endParaRPr lang="en-GB" sz="2400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57" name="Text Box 51"/>
            <p:cNvSpPr txBox="1">
              <a:spLocks noChangeArrowheads="1"/>
            </p:cNvSpPr>
            <p:nvPr/>
          </p:nvSpPr>
          <p:spPr bwMode="auto">
            <a:xfrm>
              <a:off x="438" y="1540"/>
              <a:ext cx="37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>
                  <a:solidFill>
                    <a:prstClr val="black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9258" name="Text Box 52"/>
            <p:cNvSpPr txBox="1">
              <a:spLocks noChangeArrowheads="1"/>
            </p:cNvSpPr>
            <p:nvPr/>
          </p:nvSpPr>
          <p:spPr bwMode="auto">
            <a:xfrm>
              <a:off x="432" y="2208"/>
              <a:ext cx="42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>
                  <a:solidFill>
                    <a:prstClr val="black"/>
                  </a:solidFill>
                  <a:latin typeface="Times New Roman" pitchFamily="18" charset="0"/>
                </a:rPr>
                <a:t>18</a:t>
              </a:r>
            </a:p>
          </p:txBody>
        </p:sp>
      </p:grp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4038600" y="3048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b="1">
                <a:solidFill>
                  <a:srgbClr val="FF0000"/>
                </a:solidFill>
                <a:latin typeface="Times New Roman" pitchFamily="18" charset="0"/>
              </a:rPr>
              <a:t>18+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4038600" y="80645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b="1">
                <a:solidFill>
                  <a:srgbClr val="0099CC"/>
                </a:solidFill>
                <a:latin typeface="Times New Roman" pitchFamily="18" charset="0"/>
              </a:rPr>
              <a:t>18 -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304800" y="2286000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>
                <a:solidFill>
                  <a:srgbClr val="00FF00"/>
                </a:solidFill>
                <a:latin typeface="Times New Roman" pitchFamily="18" charset="0"/>
              </a:rPr>
              <a:t>ATOM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4248184" y="5000636"/>
            <a:ext cx="4895816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200" dirty="0">
                <a:solidFill>
                  <a:prstClr val="black"/>
                </a:solidFill>
                <a:latin typeface="Times New Roman" pitchFamily="18" charset="0"/>
              </a:rPr>
              <a:t>All atoms want to be like this i.e. have a full outer shell - Octet Rule</a:t>
            </a:r>
          </a:p>
        </p:txBody>
      </p:sp>
    </p:spTree>
    <p:extLst>
      <p:ext uri="{BB962C8B-B14F-4D97-AF65-F5344CB8AC3E}">
        <p14:creationId xmlns:p14="http://schemas.microsoft.com/office/powerpoint/2010/main" val="2720428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00"/>
                            </p:stCondLst>
                            <p:childTnLst>
                              <p:par>
                                <p:cTn id="1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500"/>
                            </p:stCondLst>
                            <p:childTnLst>
                              <p:par>
                                <p:cTn id="1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75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75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utoUpdateAnimBg="0"/>
      <p:bldP spid="11283" grpId="0" autoUpdateAnimBg="0"/>
      <p:bldP spid="11300" grpId="0" animBg="1"/>
      <p:bldP spid="11298" grpId="0" animBg="1"/>
      <p:bldP spid="11267" grpId="0" animBg="1" autoUpdateAnimBg="0"/>
      <p:bldP spid="11268" grpId="0" animBg="1" autoUpdateAnimBg="0"/>
      <p:bldP spid="11269" grpId="0" animBg="1" autoUpdateAnimBg="0"/>
      <p:bldP spid="11270" grpId="0" animBg="1" autoUpdateAnimBg="0"/>
      <p:bldP spid="11271" grpId="0" animBg="1" autoUpdateAnimBg="0"/>
      <p:bldP spid="11272" grpId="0" animBg="1" autoUpdateAnimBg="0"/>
      <p:bldP spid="11273" grpId="0" animBg="1" autoUpdateAnimBg="0"/>
      <p:bldP spid="11274" grpId="0" animBg="1" autoUpdateAnimBg="0"/>
      <p:bldP spid="11275" grpId="0" animBg="1" autoUpdateAnimBg="0"/>
      <p:bldP spid="11276" grpId="0" animBg="1" autoUpdateAnimBg="0"/>
      <p:bldP spid="11277" grpId="0" animBg="1" autoUpdateAnimBg="0"/>
      <p:bldP spid="11278" grpId="0" animBg="1" autoUpdateAnimBg="0"/>
      <p:bldP spid="11279" grpId="0" animBg="1" autoUpdateAnimBg="0"/>
      <p:bldP spid="11280" grpId="0" animBg="1" autoUpdateAnimBg="0"/>
      <p:bldP spid="11281" grpId="0" autoUpdateAnimBg="0"/>
      <p:bldP spid="11285" grpId="0" animBg="1" autoUpdateAnimBg="0"/>
      <p:bldP spid="11286" grpId="0" animBg="1" autoUpdateAnimBg="0"/>
      <p:bldP spid="11287" grpId="0" animBg="1" autoUpdateAnimBg="0"/>
      <p:bldP spid="11288" grpId="0" animBg="1" autoUpdateAnimBg="0"/>
      <p:bldP spid="11289" grpId="0" animBg="1" autoUpdateAnimBg="0"/>
      <p:bldP spid="11290" grpId="0" animBg="1" autoUpdateAnimBg="0"/>
      <p:bldP spid="11291" grpId="0" animBg="1" autoUpdateAnimBg="0"/>
      <p:bldP spid="11301" grpId="0" autoUpdateAnimBg="0"/>
      <p:bldP spid="11302" grpId="0" autoUpdateAnimBg="0"/>
      <p:bldP spid="11304" grpId="0" autoUpdateAnimBg="0"/>
      <p:bldP spid="11305" grpId="0" autoUpdateAnimBg="0"/>
      <p:bldP spid="11306" grpId="0" autoUpdateAnimBg="0"/>
      <p:bldP spid="11307" grpId="0" autoUpdateAnimBg="0"/>
      <p:bldP spid="11308" grpId="0" autoUpdateAnimBg="0"/>
      <p:bldP spid="11318" grpId="0" autoUpdateAnimBg="0"/>
      <p:bldP spid="11319" grpId="0" autoUpdateAnimBg="0"/>
      <p:bldP spid="11320" grpId="0" autoUpdateAnimBg="0"/>
      <p:bldP spid="11321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1981200" y="4114800"/>
            <a:ext cx="685800" cy="6858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295400" y="3352800"/>
            <a:ext cx="2133600" cy="213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762000" y="2971800"/>
            <a:ext cx="3124200" cy="2895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286000" y="5410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209800" y="32766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685800" y="4267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810000" y="4267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2133600" y="5791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810000" y="45720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2438400" y="28956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685800" y="45720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2438400" y="5791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2286000" y="25146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981200" y="4191000"/>
            <a:ext cx="762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800" b="1">
                <a:solidFill>
                  <a:srgbClr val="FF0000"/>
                </a:solidFill>
                <a:latin typeface="Times New Roman" pitchFamily="18" charset="0"/>
              </a:rPr>
              <a:t>11+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81000" y="2590800"/>
            <a:ext cx="3962400" cy="3733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505200" y="2286000"/>
            <a:ext cx="5410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One electron in outer shell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315200" y="0"/>
            <a:ext cx="1447800" cy="1752600"/>
            <a:chOff x="384" y="1440"/>
            <a:chExt cx="912" cy="1104"/>
          </a:xfrm>
        </p:grpSpPr>
        <p:sp>
          <p:nvSpPr>
            <p:cNvPr id="10272" name="Rectangle 22"/>
            <p:cNvSpPr>
              <a:spLocks noChangeArrowheads="1"/>
            </p:cNvSpPr>
            <p:nvPr/>
          </p:nvSpPr>
          <p:spPr bwMode="auto">
            <a:xfrm>
              <a:off x="384" y="1440"/>
              <a:ext cx="912" cy="110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000" b="1">
                  <a:solidFill>
                    <a:prstClr val="black"/>
                  </a:solidFill>
                  <a:latin typeface="Times New Roman" pitchFamily="18" charset="0"/>
                </a:rPr>
                <a:t>Na</a:t>
              </a:r>
              <a:endParaRPr lang="en-GB" sz="2400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73" name="Text Box 23"/>
            <p:cNvSpPr txBox="1">
              <a:spLocks noChangeArrowheads="1"/>
            </p:cNvSpPr>
            <p:nvPr/>
          </p:nvSpPr>
          <p:spPr bwMode="auto">
            <a:xfrm>
              <a:off x="438" y="1540"/>
              <a:ext cx="37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>
                  <a:solidFill>
                    <a:prstClr val="black"/>
                  </a:solidFill>
                  <a:latin typeface="Times New Roman" pitchFamily="18" charset="0"/>
                </a:rPr>
                <a:t>23</a:t>
              </a:r>
            </a:p>
          </p:txBody>
        </p:sp>
        <p:sp>
          <p:nvSpPr>
            <p:cNvPr id="10274" name="Text Box 24"/>
            <p:cNvSpPr txBox="1">
              <a:spLocks noChangeArrowheads="1"/>
            </p:cNvSpPr>
            <p:nvPr/>
          </p:nvSpPr>
          <p:spPr bwMode="auto">
            <a:xfrm>
              <a:off x="432" y="2208"/>
              <a:ext cx="42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>
                  <a:solidFill>
                    <a:prstClr val="black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33400" y="381000"/>
            <a:ext cx="16764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Protons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133600" y="3810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prstClr val="black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819400" y="357188"/>
            <a:ext cx="9906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FF0000"/>
                </a:solidFill>
                <a:latin typeface="Times New Roman" pitchFamily="18" charset="0"/>
              </a:rPr>
              <a:t>11+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28600" y="868363"/>
            <a:ext cx="1828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Electrons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133600" y="9144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prstClr val="black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819400" y="92075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99CC"/>
                </a:solidFill>
                <a:latin typeface="Times New Roman" pitchFamily="18" charset="0"/>
              </a:rPr>
              <a:t>11-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33400" y="1401763"/>
            <a:ext cx="1828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Overall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3048000" y="1401763"/>
            <a:ext cx="7620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prstClr val="blac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343400" y="3124200"/>
            <a:ext cx="4419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Wants to get a full  </a:t>
            </a:r>
            <a:br>
              <a:rPr lang="en-GB" sz="36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  outer shell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191000" y="5514975"/>
            <a:ext cx="47244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Loses electron from </a:t>
            </a:r>
            <a:br>
              <a:rPr lang="en-GB" sz="36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  outer shell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04800" y="2286000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>
                <a:solidFill>
                  <a:srgbClr val="00FF00"/>
                </a:solidFill>
                <a:latin typeface="Times New Roman" pitchFamily="18" charset="0"/>
              </a:rPr>
              <a:t>ATOM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495800" y="4295775"/>
            <a:ext cx="4419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To have the same pattern as a Noble Gas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6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4" grpId="0" animBg="1" autoUpdateAnimBg="0"/>
      <p:bldP spid="5125" grpId="0" animBg="1" autoUpdateAnimBg="0"/>
      <p:bldP spid="5126" grpId="0" animBg="1" autoUpdateAnimBg="0"/>
      <p:bldP spid="5127" grpId="0" animBg="1" autoUpdateAnimBg="0"/>
      <p:bldP spid="5128" grpId="0" animBg="1" autoUpdateAnimBg="0"/>
      <p:bldP spid="5129" grpId="0" animBg="1" autoUpdateAnimBg="0"/>
      <p:bldP spid="5130" grpId="0" animBg="1" autoUpdateAnimBg="0"/>
      <p:bldP spid="5131" grpId="0" animBg="1" autoUpdateAnimBg="0"/>
      <p:bldP spid="5132" grpId="0" animBg="1" autoUpdateAnimBg="0"/>
      <p:bldP spid="5133" grpId="0" animBg="1" autoUpdateAnimBg="0"/>
      <p:bldP spid="5134" grpId="0" animBg="1" autoUpdateAnimBg="0"/>
      <p:bldP spid="5135" grpId="0" animBg="1" autoUpdateAnimBg="0"/>
      <p:bldP spid="5136" grpId="0" animBg="1" autoUpdateAnimBg="0"/>
      <p:bldP spid="5137" grpId="0" autoUpdateAnimBg="0"/>
      <p:bldP spid="5139" grpId="0" animBg="1"/>
      <p:bldP spid="5140" grpId="0" autoUpdateAnimBg="0"/>
      <p:bldP spid="5146" grpId="0" autoUpdateAnimBg="0"/>
      <p:bldP spid="5147" grpId="0" autoUpdateAnimBg="0"/>
      <p:bldP spid="5148" grpId="0" autoUpdateAnimBg="0"/>
      <p:bldP spid="5149" grpId="0" autoUpdateAnimBg="0"/>
      <p:bldP spid="5150" grpId="0" autoUpdateAnimBg="0"/>
      <p:bldP spid="5151" grpId="0" autoUpdateAnimBg="0"/>
      <p:bldP spid="5152" grpId="0" autoUpdateAnimBg="0"/>
      <p:bldP spid="5153" grpId="0" autoUpdateAnimBg="0"/>
      <p:bldP spid="5154" grpId="0" autoUpdateAnimBg="0"/>
      <p:bldP spid="5155" grpId="0" autoUpdateAnimBg="0"/>
      <p:bldP spid="5156" grpId="0" autoUpdateAnimBg="0"/>
      <p:bldP spid="515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50"/>
            <a:ext cx="8964613" cy="6383338"/>
          </a:xfrm>
        </p:spPr>
        <p:txBody>
          <a:bodyPr/>
          <a:lstStyle/>
          <a:p>
            <a:pPr eaLnBrk="1" hangingPunct="1">
              <a:defRPr/>
            </a:pPr>
            <a:r>
              <a:rPr lang="en-IE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rule applies to the main-group elements, especially carbon, nitrogen, oxygen, the halogens, and  also to metals such as sodium or magnesium. </a:t>
            </a:r>
          </a:p>
          <a:p>
            <a:pPr eaLnBrk="1" hangingPunct="1">
              <a:defRPr/>
            </a:pPr>
            <a:r>
              <a:rPr lang="en-IE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simple terms, molecules or ions tend to be most stable when the outermost electron shells of their constituent atoms contain 8 electrons.</a:t>
            </a:r>
          </a:p>
        </p:txBody>
      </p:sp>
    </p:spTree>
    <p:extLst>
      <p:ext uri="{BB962C8B-B14F-4D97-AF65-F5344CB8AC3E}">
        <p14:creationId xmlns:p14="http://schemas.microsoft.com/office/powerpoint/2010/main" val="34064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9"/>
          <p:cNvGrpSpPr>
            <a:grpSpLocks/>
          </p:cNvGrpSpPr>
          <p:nvPr/>
        </p:nvGrpSpPr>
        <p:grpSpPr bwMode="auto">
          <a:xfrm>
            <a:off x="7315200" y="0"/>
            <a:ext cx="1447800" cy="1752600"/>
            <a:chOff x="384" y="1440"/>
            <a:chExt cx="912" cy="1104"/>
          </a:xfrm>
        </p:grpSpPr>
        <p:sp>
          <p:nvSpPr>
            <p:cNvPr id="11290" name="Rectangle 20"/>
            <p:cNvSpPr>
              <a:spLocks noChangeArrowheads="1"/>
            </p:cNvSpPr>
            <p:nvPr/>
          </p:nvSpPr>
          <p:spPr bwMode="auto">
            <a:xfrm>
              <a:off x="384" y="1440"/>
              <a:ext cx="912" cy="110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000" b="1">
                  <a:solidFill>
                    <a:prstClr val="black"/>
                  </a:solidFill>
                  <a:latin typeface="Times New Roman" pitchFamily="18" charset="0"/>
                </a:rPr>
                <a:t>Na</a:t>
              </a:r>
              <a:endParaRPr lang="en-GB" sz="2400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91" name="Text Box 21"/>
            <p:cNvSpPr txBox="1">
              <a:spLocks noChangeArrowheads="1"/>
            </p:cNvSpPr>
            <p:nvPr/>
          </p:nvSpPr>
          <p:spPr bwMode="auto">
            <a:xfrm>
              <a:off x="438" y="1540"/>
              <a:ext cx="37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>
                  <a:solidFill>
                    <a:prstClr val="black"/>
                  </a:solidFill>
                  <a:latin typeface="Times New Roman" pitchFamily="18" charset="0"/>
                </a:rPr>
                <a:t>23</a:t>
              </a:r>
            </a:p>
          </p:txBody>
        </p:sp>
        <p:sp>
          <p:nvSpPr>
            <p:cNvPr id="11292" name="Text Box 22"/>
            <p:cNvSpPr txBox="1">
              <a:spLocks noChangeArrowheads="1"/>
            </p:cNvSpPr>
            <p:nvPr/>
          </p:nvSpPr>
          <p:spPr bwMode="auto">
            <a:xfrm>
              <a:off x="432" y="2208"/>
              <a:ext cx="42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>
                  <a:solidFill>
                    <a:prstClr val="black"/>
                  </a:solidFill>
                  <a:latin typeface="Times New Roman" pitchFamily="18" charset="0"/>
                </a:rPr>
                <a:t>11</a:t>
              </a:r>
            </a:p>
          </p:txBody>
        </p:sp>
      </p:grpSp>
      <p:grpSp>
        <p:nvGrpSpPr>
          <p:cNvPr id="11267" name="Group 35"/>
          <p:cNvGrpSpPr>
            <a:grpSpLocks/>
          </p:cNvGrpSpPr>
          <p:nvPr/>
        </p:nvGrpSpPr>
        <p:grpSpPr bwMode="auto">
          <a:xfrm>
            <a:off x="285720" y="357189"/>
            <a:ext cx="3733800" cy="5586413"/>
            <a:chOff x="144" y="225"/>
            <a:chExt cx="2352" cy="3519"/>
          </a:xfrm>
        </p:grpSpPr>
        <p:sp>
          <p:nvSpPr>
            <p:cNvPr id="11268" name="Oval 2"/>
            <p:cNvSpPr>
              <a:spLocks noChangeArrowheads="1"/>
            </p:cNvSpPr>
            <p:nvPr/>
          </p:nvSpPr>
          <p:spPr bwMode="auto">
            <a:xfrm>
              <a:off x="1248" y="2592"/>
              <a:ext cx="432" cy="432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69" name="Oval 3"/>
            <p:cNvSpPr>
              <a:spLocks noChangeArrowheads="1"/>
            </p:cNvSpPr>
            <p:nvPr/>
          </p:nvSpPr>
          <p:spPr bwMode="auto">
            <a:xfrm>
              <a:off x="816" y="2112"/>
              <a:ext cx="1344" cy="13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0" name="Oval 4"/>
            <p:cNvSpPr>
              <a:spLocks noChangeArrowheads="1"/>
            </p:cNvSpPr>
            <p:nvPr/>
          </p:nvSpPr>
          <p:spPr bwMode="auto">
            <a:xfrm>
              <a:off x="480" y="1872"/>
              <a:ext cx="1968" cy="1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1" name="Oval 5"/>
            <p:cNvSpPr>
              <a:spLocks noChangeArrowheads="1"/>
            </p:cNvSpPr>
            <p:nvPr/>
          </p:nvSpPr>
          <p:spPr bwMode="auto">
            <a:xfrm>
              <a:off x="1440" y="3408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2" name="Oval 6"/>
            <p:cNvSpPr>
              <a:spLocks noChangeArrowheads="1"/>
            </p:cNvSpPr>
            <p:nvPr/>
          </p:nvSpPr>
          <p:spPr bwMode="auto">
            <a:xfrm>
              <a:off x="1392" y="2064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3" name="Oval 7"/>
            <p:cNvSpPr>
              <a:spLocks noChangeArrowheads="1"/>
            </p:cNvSpPr>
            <p:nvPr/>
          </p:nvSpPr>
          <p:spPr bwMode="auto">
            <a:xfrm>
              <a:off x="432" y="2688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4" name="Oval 8"/>
            <p:cNvSpPr>
              <a:spLocks noChangeArrowheads="1"/>
            </p:cNvSpPr>
            <p:nvPr/>
          </p:nvSpPr>
          <p:spPr bwMode="auto">
            <a:xfrm>
              <a:off x="2400" y="2688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5" name="Oval 9"/>
            <p:cNvSpPr>
              <a:spLocks noChangeArrowheads="1"/>
            </p:cNvSpPr>
            <p:nvPr/>
          </p:nvSpPr>
          <p:spPr bwMode="auto">
            <a:xfrm>
              <a:off x="1344" y="1824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6" name="Oval 10"/>
            <p:cNvSpPr>
              <a:spLocks noChangeArrowheads="1"/>
            </p:cNvSpPr>
            <p:nvPr/>
          </p:nvSpPr>
          <p:spPr bwMode="auto">
            <a:xfrm>
              <a:off x="1344" y="3648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7" name="Oval 11"/>
            <p:cNvSpPr>
              <a:spLocks noChangeArrowheads="1"/>
            </p:cNvSpPr>
            <p:nvPr/>
          </p:nvSpPr>
          <p:spPr bwMode="auto">
            <a:xfrm>
              <a:off x="2400" y="2880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8" name="Oval 12"/>
            <p:cNvSpPr>
              <a:spLocks noChangeArrowheads="1"/>
            </p:cNvSpPr>
            <p:nvPr/>
          </p:nvSpPr>
          <p:spPr bwMode="auto">
            <a:xfrm>
              <a:off x="1536" y="1824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79" name="Oval 13"/>
            <p:cNvSpPr>
              <a:spLocks noChangeArrowheads="1"/>
            </p:cNvSpPr>
            <p:nvPr/>
          </p:nvSpPr>
          <p:spPr bwMode="auto">
            <a:xfrm>
              <a:off x="432" y="2880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80" name="Oval 14"/>
            <p:cNvSpPr>
              <a:spLocks noChangeArrowheads="1"/>
            </p:cNvSpPr>
            <p:nvPr/>
          </p:nvSpPr>
          <p:spPr bwMode="auto">
            <a:xfrm>
              <a:off x="1536" y="3648"/>
              <a:ext cx="96" cy="9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81" name="Text Box 16"/>
            <p:cNvSpPr txBox="1">
              <a:spLocks noChangeArrowheads="1"/>
            </p:cNvSpPr>
            <p:nvPr/>
          </p:nvSpPr>
          <p:spPr bwMode="auto">
            <a:xfrm>
              <a:off x="1248" y="2640"/>
              <a:ext cx="480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800" b="1">
                  <a:solidFill>
                    <a:srgbClr val="FF0000"/>
                  </a:solidFill>
                  <a:latin typeface="Times New Roman" pitchFamily="18" charset="0"/>
                </a:rPr>
                <a:t>11+</a:t>
              </a:r>
              <a:endParaRPr lang="en-GB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82" name="Text Box 23"/>
            <p:cNvSpPr txBox="1">
              <a:spLocks noChangeArrowheads="1"/>
            </p:cNvSpPr>
            <p:nvPr/>
          </p:nvSpPr>
          <p:spPr bwMode="auto">
            <a:xfrm>
              <a:off x="336" y="240"/>
              <a:ext cx="1056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3200">
                  <a:solidFill>
                    <a:prstClr val="black"/>
                  </a:solidFill>
                  <a:latin typeface="Times New Roman" pitchFamily="18" charset="0"/>
                </a:rPr>
                <a:t>Protons</a:t>
              </a:r>
            </a:p>
          </p:txBody>
        </p:sp>
        <p:sp>
          <p:nvSpPr>
            <p:cNvPr id="11283" name="Text Box 24"/>
            <p:cNvSpPr txBox="1">
              <a:spLocks noChangeArrowheads="1"/>
            </p:cNvSpPr>
            <p:nvPr/>
          </p:nvSpPr>
          <p:spPr bwMode="auto">
            <a:xfrm>
              <a:off x="1344" y="240"/>
              <a:ext cx="480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3200">
                  <a:solidFill>
                    <a:prstClr val="black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1284" name="Text Box 25"/>
            <p:cNvSpPr txBox="1">
              <a:spLocks noChangeArrowheads="1"/>
            </p:cNvSpPr>
            <p:nvPr/>
          </p:nvSpPr>
          <p:spPr bwMode="auto">
            <a:xfrm>
              <a:off x="1776" y="225"/>
              <a:ext cx="624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3200" b="1" dirty="0">
                  <a:solidFill>
                    <a:srgbClr val="FF0000"/>
                  </a:solidFill>
                  <a:latin typeface="Times New Roman" pitchFamily="18" charset="0"/>
                </a:rPr>
                <a:t>11+</a:t>
              </a:r>
            </a:p>
          </p:txBody>
        </p:sp>
        <p:sp>
          <p:nvSpPr>
            <p:cNvPr id="11285" name="Text Box 26"/>
            <p:cNvSpPr txBox="1">
              <a:spLocks noChangeArrowheads="1"/>
            </p:cNvSpPr>
            <p:nvPr/>
          </p:nvSpPr>
          <p:spPr bwMode="auto">
            <a:xfrm>
              <a:off x="144" y="547"/>
              <a:ext cx="1152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3200">
                  <a:solidFill>
                    <a:prstClr val="black"/>
                  </a:solidFill>
                  <a:latin typeface="Times New Roman" pitchFamily="18" charset="0"/>
                </a:rPr>
                <a:t>Electrons</a:t>
              </a:r>
            </a:p>
          </p:txBody>
        </p:sp>
        <p:sp>
          <p:nvSpPr>
            <p:cNvPr id="11286" name="Text Box 27"/>
            <p:cNvSpPr txBox="1">
              <a:spLocks noChangeArrowheads="1"/>
            </p:cNvSpPr>
            <p:nvPr/>
          </p:nvSpPr>
          <p:spPr bwMode="auto">
            <a:xfrm>
              <a:off x="1344" y="576"/>
              <a:ext cx="480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3200">
                  <a:solidFill>
                    <a:prstClr val="black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1287" name="Text Box 28"/>
            <p:cNvSpPr txBox="1">
              <a:spLocks noChangeArrowheads="1"/>
            </p:cNvSpPr>
            <p:nvPr/>
          </p:nvSpPr>
          <p:spPr bwMode="auto">
            <a:xfrm>
              <a:off x="1776" y="547"/>
              <a:ext cx="480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3200" b="1">
                  <a:solidFill>
                    <a:srgbClr val="0099CC"/>
                  </a:solidFill>
                  <a:latin typeface="Times New Roman" pitchFamily="18" charset="0"/>
                </a:rPr>
                <a:t>11-</a:t>
              </a:r>
            </a:p>
          </p:txBody>
        </p:sp>
        <p:sp>
          <p:nvSpPr>
            <p:cNvPr id="11288" name="Text Box 29"/>
            <p:cNvSpPr txBox="1">
              <a:spLocks noChangeArrowheads="1"/>
            </p:cNvSpPr>
            <p:nvPr/>
          </p:nvSpPr>
          <p:spPr bwMode="auto">
            <a:xfrm>
              <a:off x="336" y="883"/>
              <a:ext cx="1152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3200">
                  <a:solidFill>
                    <a:prstClr val="black"/>
                  </a:solidFill>
                  <a:latin typeface="Times New Roman" pitchFamily="18" charset="0"/>
                </a:rPr>
                <a:t>Overall</a:t>
              </a:r>
            </a:p>
          </p:txBody>
        </p:sp>
        <p:sp>
          <p:nvSpPr>
            <p:cNvPr id="11289" name="Text Box 30"/>
            <p:cNvSpPr txBox="1">
              <a:spLocks noChangeArrowheads="1"/>
            </p:cNvSpPr>
            <p:nvPr/>
          </p:nvSpPr>
          <p:spPr bwMode="auto">
            <a:xfrm>
              <a:off x="1920" y="883"/>
              <a:ext cx="480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3200" b="1">
                  <a:solidFill>
                    <a:prstClr val="black"/>
                  </a:solidFill>
                  <a:latin typeface="Times New Roman" pitchFamily="18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9625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762000" y="2971800"/>
            <a:ext cx="3124200" cy="28956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1" name="Oval 7"/>
          <p:cNvSpPr>
            <a:spLocks noChangeArrowheads="1"/>
          </p:cNvSpPr>
          <p:nvPr/>
        </p:nvSpPr>
        <p:spPr bwMode="auto">
          <a:xfrm>
            <a:off x="1981200" y="4114800"/>
            <a:ext cx="685800" cy="6858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2" name="Oval 8"/>
          <p:cNvSpPr>
            <a:spLocks noChangeArrowheads="1"/>
          </p:cNvSpPr>
          <p:nvPr/>
        </p:nvSpPr>
        <p:spPr bwMode="auto">
          <a:xfrm>
            <a:off x="1295400" y="3352800"/>
            <a:ext cx="2133600" cy="213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3" name="Oval 9"/>
          <p:cNvSpPr>
            <a:spLocks noChangeArrowheads="1"/>
          </p:cNvSpPr>
          <p:nvPr/>
        </p:nvSpPr>
        <p:spPr bwMode="auto">
          <a:xfrm>
            <a:off x="762000" y="2971800"/>
            <a:ext cx="3124200" cy="2895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4" name="Oval 10"/>
          <p:cNvSpPr>
            <a:spLocks noChangeArrowheads="1"/>
          </p:cNvSpPr>
          <p:nvPr/>
        </p:nvSpPr>
        <p:spPr bwMode="auto">
          <a:xfrm>
            <a:off x="2286000" y="5410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5" name="Oval 11"/>
          <p:cNvSpPr>
            <a:spLocks noChangeArrowheads="1"/>
          </p:cNvSpPr>
          <p:nvPr/>
        </p:nvSpPr>
        <p:spPr bwMode="auto">
          <a:xfrm>
            <a:off x="2209800" y="32766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6" name="Oval 12"/>
          <p:cNvSpPr>
            <a:spLocks noChangeArrowheads="1"/>
          </p:cNvSpPr>
          <p:nvPr/>
        </p:nvSpPr>
        <p:spPr bwMode="auto">
          <a:xfrm>
            <a:off x="685800" y="4267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7" name="Oval 13"/>
          <p:cNvSpPr>
            <a:spLocks noChangeArrowheads="1"/>
          </p:cNvSpPr>
          <p:nvPr/>
        </p:nvSpPr>
        <p:spPr bwMode="auto">
          <a:xfrm>
            <a:off x="3810000" y="4267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8" name="Oval 14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9" name="Oval 15"/>
          <p:cNvSpPr>
            <a:spLocks noChangeArrowheads="1"/>
          </p:cNvSpPr>
          <p:nvPr/>
        </p:nvSpPr>
        <p:spPr bwMode="auto">
          <a:xfrm>
            <a:off x="2133600" y="5791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0" name="Oval 16"/>
          <p:cNvSpPr>
            <a:spLocks noChangeArrowheads="1"/>
          </p:cNvSpPr>
          <p:nvPr/>
        </p:nvSpPr>
        <p:spPr bwMode="auto">
          <a:xfrm>
            <a:off x="3810000" y="45720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1" name="Oval 17"/>
          <p:cNvSpPr>
            <a:spLocks noChangeArrowheads="1"/>
          </p:cNvSpPr>
          <p:nvPr/>
        </p:nvSpPr>
        <p:spPr bwMode="auto">
          <a:xfrm>
            <a:off x="2438400" y="28956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2" name="Oval 18"/>
          <p:cNvSpPr>
            <a:spLocks noChangeArrowheads="1"/>
          </p:cNvSpPr>
          <p:nvPr/>
        </p:nvSpPr>
        <p:spPr bwMode="auto">
          <a:xfrm>
            <a:off x="685800" y="45720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3" name="Oval 19"/>
          <p:cNvSpPr>
            <a:spLocks noChangeArrowheads="1"/>
          </p:cNvSpPr>
          <p:nvPr/>
        </p:nvSpPr>
        <p:spPr bwMode="auto">
          <a:xfrm>
            <a:off x="2438400" y="57912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4" name="Text Box 20"/>
          <p:cNvSpPr txBox="1">
            <a:spLocks noChangeArrowheads="1"/>
          </p:cNvSpPr>
          <p:nvPr/>
        </p:nvSpPr>
        <p:spPr bwMode="auto">
          <a:xfrm>
            <a:off x="1981200" y="4191000"/>
            <a:ext cx="762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800" b="1">
                <a:solidFill>
                  <a:srgbClr val="FF0000"/>
                </a:solidFill>
                <a:latin typeface="Times New Roman" pitchFamily="18" charset="0"/>
              </a:rPr>
              <a:t>11+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50825" y="257175"/>
            <a:ext cx="16764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Protons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133600" y="257175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819400" y="260350"/>
            <a:ext cx="990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FF0000"/>
                </a:solidFill>
                <a:latin typeface="Times New Roman" pitchFamily="18" charset="0"/>
              </a:rPr>
              <a:t>11+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28600" y="868363"/>
            <a:ext cx="1828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Electrons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533400" y="1401763"/>
            <a:ext cx="1828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Overall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419600" y="3352800"/>
            <a:ext cx="441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419600" y="4800600"/>
            <a:ext cx="4724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2133600" y="908050"/>
            <a:ext cx="762000" cy="579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99CC"/>
                </a:solidFill>
                <a:latin typeface="Times New Roman" pitchFamily="18" charset="0"/>
              </a:rPr>
              <a:t>10</a:t>
            </a:r>
            <a:endParaRPr lang="en-GB" sz="32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2843213" y="908050"/>
            <a:ext cx="762000" cy="579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99CC"/>
                </a:solidFill>
                <a:latin typeface="Times New Roman" pitchFamily="18" charset="0"/>
              </a:rPr>
              <a:t>10-</a:t>
            </a:r>
            <a:endParaRPr lang="en-GB" sz="32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2843213" y="1341438"/>
            <a:ext cx="762000" cy="6413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srgbClr val="FF0000"/>
                </a:solidFill>
                <a:latin typeface="Times New Roman" pitchFamily="18" charset="0"/>
              </a:rPr>
              <a:t>1+</a:t>
            </a:r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228600" y="2209800"/>
            <a:ext cx="1295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srgbClr val="00FF00"/>
                </a:solidFill>
                <a:latin typeface="Times New Roman" pitchFamily="18" charset="0"/>
              </a:rPr>
              <a:t>ION</a:t>
            </a:r>
            <a:endParaRPr lang="en-GB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4114800" y="2590800"/>
            <a:ext cx="2952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Full outer shell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4737100" y="3429000"/>
            <a:ext cx="40830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Same pattern as neon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5189538" y="4235450"/>
            <a:ext cx="1327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Stable</a:t>
            </a: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4356100" y="5300663"/>
            <a:ext cx="38195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Now has a + charge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4114800" y="5759450"/>
            <a:ext cx="2851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Called an </a:t>
            </a:r>
            <a:r>
              <a:rPr lang="en-GB" sz="3600">
                <a:solidFill>
                  <a:srgbClr val="FFFF00"/>
                </a:solidFill>
                <a:latin typeface="Times New Roman" pitchFamily="18" charset="0"/>
              </a:rPr>
              <a:t>ION</a:t>
            </a:r>
            <a:endParaRPr lang="en-GB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7451725" y="260350"/>
            <a:ext cx="1692275" cy="1098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6600" b="1">
                <a:solidFill>
                  <a:srgbClr val="FF0000"/>
                </a:solidFill>
                <a:latin typeface="Times New Roman" pitchFamily="18" charset="0"/>
              </a:rPr>
              <a:t>Na</a:t>
            </a:r>
            <a:r>
              <a:rPr lang="en-GB" sz="6600" b="1" baseline="30000">
                <a:solidFill>
                  <a:srgbClr val="FF0000"/>
                </a:solidFill>
                <a:latin typeface="Times New Roman" pitchFamily="18" charset="0"/>
              </a:rPr>
              <a:t>+</a:t>
            </a:r>
            <a:endParaRPr lang="en-GB" sz="66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73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0" grpId="0" animBg="1" autoUpdateAnimBg="0"/>
      <p:bldP spid="18454" grpId="0" autoUpdateAnimBg="0"/>
      <p:bldP spid="18455" grpId="0" autoUpdateAnimBg="0"/>
      <p:bldP spid="18456" grpId="0" autoUpdateAnimBg="0"/>
      <p:bldP spid="18457" grpId="0" autoUpdateAnimBg="0"/>
      <p:bldP spid="18460" grpId="0" autoUpdateAnimBg="0"/>
      <p:bldP spid="18462" grpId="0" autoUpdateAnimBg="0"/>
      <p:bldP spid="18463" grpId="0" autoUpdateAnimBg="0"/>
      <p:bldP spid="18490" grpId="0" animBg="1" autoUpdateAnimBg="0"/>
      <p:bldP spid="18491" grpId="0" animBg="1" autoUpdateAnimBg="0"/>
      <p:bldP spid="18493" grpId="0" animBg="1" autoUpdateAnimBg="0"/>
      <p:bldP spid="18494" grpId="0" autoUpdateAnimBg="0"/>
      <p:bldP spid="18495" grpId="0" autoUpdateAnimBg="0"/>
      <p:bldP spid="18496" grpId="0" autoUpdateAnimBg="0"/>
      <p:bldP spid="18497" grpId="0" autoUpdateAnimBg="0"/>
      <p:bldP spid="18498" grpId="0" autoUpdateAnimBg="0"/>
      <p:bldP spid="18499" grpId="0" autoUpdateAnimBg="0"/>
      <p:bldP spid="18501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4800" smtClean="0"/>
              <a:t>Where has the electron gone?</a:t>
            </a:r>
          </a:p>
        </p:txBody>
      </p:sp>
    </p:spTree>
    <p:extLst>
      <p:ext uri="{BB962C8B-B14F-4D97-AF65-F5344CB8AC3E}">
        <p14:creationId xmlns:p14="http://schemas.microsoft.com/office/powerpoint/2010/main" val="2578722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905000" y="4038600"/>
            <a:ext cx="685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219200" y="3276600"/>
            <a:ext cx="2133600" cy="213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685800" y="2895600"/>
            <a:ext cx="3124200" cy="2895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133600" y="5334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2133600" y="3200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609600" y="4191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3733800" y="4191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2133600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209800" y="5715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438400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609600" y="4495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2438400" y="5715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2057400" y="6096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905000" y="4114800"/>
            <a:ext cx="762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800" b="1">
                <a:solidFill>
                  <a:prstClr val="black"/>
                </a:solidFill>
                <a:latin typeface="Times New Roman" pitchFamily="18" charset="0"/>
              </a:rPr>
              <a:t>17+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04800" y="2514600"/>
            <a:ext cx="3962400" cy="3657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4191000" y="4419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2209800" y="2438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2286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2286000" y="6096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228600" y="4114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2438400" y="2438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7696200" y="0"/>
            <a:ext cx="1447800" cy="1752600"/>
            <a:chOff x="384" y="1440"/>
            <a:chExt cx="912" cy="1104"/>
          </a:xfrm>
        </p:grpSpPr>
        <p:sp>
          <p:nvSpPr>
            <p:cNvPr id="14374" name="Rectangle 28"/>
            <p:cNvSpPr>
              <a:spLocks noChangeArrowheads="1"/>
            </p:cNvSpPr>
            <p:nvPr/>
          </p:nvSpPr>
          <p:spPr bwMode="auto">
            <a:xfrm>
              <a:off x="384" y="1440"/>
              <a:ext cx="912" cy="110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000" b="1" dirty="0">
                  <a:solidFill>
                    <a:prstClr val="white"/>
                  </a:solidFill>
                  <a:latin typeface="Times New Roman" pitchFamily="18" charset="0"/>
                </a:rPr>
                <a:t> </a:t>
              </a:r>
              <a:r>
                <a:rPr lang="en-GB" sz="6000" b="1" dirty="0">
                  <a:solidFill>
                    <a:prstClr val="black"/>
                  </a:solidFill>
                  <a:latin typeface="Times New Roman" pitchFamily="18" charset="0"/>
                </a:rPr>
                <a:t>Cl</a:t>
              </a:r>
              <a:endParaRPr lang="en-GB" sz="24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75" name="Text Box 29"/>
            <p:cNvSpPr txBox="1">
              <a:spLocks noChangeArrowheads="1"/>
            </p:cNvSpPr>
            <p:nvPr/>
          </p:nvSpPr>
          <p:spPr bwMode="auto">
            <a:xfrm>
              <a:off x="438" y="1540"/>
              <a:ext cx="37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 dirty="0">
                  <a:solidFill>
                    <a:prstClr val="black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14376" name="Text Box 30"/>
            <p:cNvSpPr txBox="1">
              <a:spLocks noChangeArrowheads="1"/>
            </p:cNvSpPr>
            <p:nvPr/>
          </p:nvSpPr>
          <p:spPr bwMode="auto">
            <a:xfrm>
              <a:off x="432" y="2208"/>
              <a:ext cx="42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 dirty="0">
                  <a:solidFill>
                    <a:prstClr val="black"/>
                  </a:solidFill>
                  <a:latin typeface="Times New Roman" pitchFamily="18" charset="0"/>
                </a:rPr>
                <a:t>17</a:t>
              </a:r>
            </a:p>
          </p:txBody>
        </p:sp>
      </p:grp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371600" y="304800"/>
            <a:ext cx="1676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white"/>
                </a:solidFill>
                <a:latin typeface="Times New Roman" pitchFamily="18" charset="0"/>
              </a:rPr>
              <a:t>Protons</a:t>
            </a:r>
            <a:endParaRPr lang="en-GB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276600" y="30480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dirty="0">
                <a:solidFill>
                  <a:prstClr val="white"/>
                </a:solidFill>
                <a:latin typeface="Times New Roman" pitchFamily="18" charset="0"/>
              </a:rPr>
              <a:t>17</a:t>
            </a:r>
            <a:endParaRPr lang="en-GB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066800" y="838200"/>
            <a:ext cx="2057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dirty="0">
                <a:solidFill>
                  <a:prstClr val="white"/>
                </a:solidFill>
                <a:latin typeface="Times New Roman" pitchFamily="18" charset="0"/>
              </a:rPr>
              <a:t>Electrons</a:t>
            </a:r>
            <a:endParaRPr lang="en-GB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76600" y="80645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dirty="0">
                <a:solidFill>
                  <a:prstClr val="white"/>
                </a:solidFill>
                <a:latin typeface="Times New Roman" pitchFamily="18" charset="0"/>
              </a:rPr>
              <a:t>17</a:t>
            </a:r>
            <a:endParaRPr lang="en-GB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038600" y="1416050"/>
            <a:ext cx="131921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b="1" dirty="0">
                <a:solidFill>
                  <a:prstClr val="black"/>
                </a:solidFill>
                <a:latin typeface="Times New Roman" pitchFamily="18" charset="0"/>
              </a:rPr>
              <a:t> = 0</a:t>
            </a:r>
            <a:endParaRPr lang="en-GB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4038600" y="304800"/>
            <a:ext cx="174784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b="1" dirty="0">
                <a:solidFill>
                  <a:prstClr val="white"/>
                </a:solidFill>
                <a:latin typeface="Times New Roman" pitchFamily="18" charset="0"/>
              </a:rPr>
              <a:t>=</a:t>
            </a:r>
            <a:r>
              <a:rPr lang="en-GB" sz="3600" b="1" dirty="0">
                <a:solidFill>
                  <a:srgbClr val="FF0000"/>
                </a:solidFill>
                <a:latin typeface="Times New Roman" pitchFamily="18" charset="0"/>
              </a:rPr>
              <a:t> 17+</a:t>
            </a:r>
            <a:endParaRPr lang="en-GB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038600" y="806450"/>
            <a:ext cx="131921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b="1" dirty="0">
                <a:solidFill>
                  <a:prstClr val="white"/>
                </a:solidFill>
                <a:latin typeface="Times New Roman" pitchFamily="18" charset="0"/>
              </a:rPr>
              <a:t>=</a:t>
            </a:r>
            <a:r>
              <a:rPr lang="en-GB" sz="3600" b="1" dirty="0">
                <a:solidFill>
                  <a:srgbClr val="0099CC"/>
                </a:solidFill>
                <a:latin typeface="Times New Roman" pitchFamily="18" charset="0"/>
              </a:rPr>
              <a:t> 17 -</a:t>
            </a:r>
            <a:endParaRPr lang="en-GB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505200" y="2286000"/>
            <a:ext cx="5410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7 electrons in outer shell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419600" y="3352800"/>
            <a:ext cx="4419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dirty="0">
                <a:solidFill>
                  <a:prstClr val="black"/>
                </a:solidFill>
                <a:latin typeface="Times New Roman" pitchFamily="18" charset="0"/>
              </a:rPr>
              <a:t>Wants to get a full    </a:t>
            </a:r>
            <a:br>
              <a:rPr lang="en-GB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en-GB" sz="3600" dirty="0">
                <a:solidFill>
                  <a:prstClr val="black"/>
                </a:solidFill>
                <a:latin typeface="Times New Roman" pitchFamily="18" charset="0"/>
              </a:rPr>
              <a:t>  outer shell</a:t>
            </a:r>
            <a:endParaRPr lang="en-GB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419600" y="4800600"/>
            <a:ext cx="47244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Takes an electron into its outer shell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600200" y="1477963"/>
            <a:ext cx="1828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Overall</a:t>
            </a: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4191000" y="41910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04800" y="2286000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>
                <a:solidFill>
                  <a:srgbClr val="00FF00"/>
                </a:solidFill>
                <a:latin typeface="Times New Roman" pitchFamily="18" charset="0"/>
              </a:rPr>
              <a:t>ATOM</a:t>
            </a:r>
          </a:p>
        </p:txBody>
      </p:sp>
    </p:spTree>
    <p:extLst>
      <p:ext uri="{BB962C8B-B14F-4D97-AF65-F5344CB8AC3E}">
        <p14:creationId xmlns:p14="http://schemas.microsoft.com/office/powerpoint/2010/main" val="1656576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500"/>
                            </p:stCondLst>
                            <p:childTnLst>
                              <p:par>
                                <p:cTn id="1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000"/>
                            </p:stCondLst>
                            <p:childTnLst>
                              <p:par>
                                <p:cTn id="12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500"/>
                            </p:stCondLst>
                            <p:childTnLst>
                              <p:par>
                                <p:cTn id="1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9000"/>
                            </p:stCondLst>
                            <p:childTnLst>
                              <p:par>
                                <p:cTn id="13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nimBg="1" autoUpdateAnimBg="0"/>
      <p:bldP spid="6150" grpId="0" animBg="1" autoUpdateAnimBg="0"/>
      <p:bldP spid="6151" grpId="0" animBg="1" autoUpdateAnimBg="0"/>
      <p:bldP spid="6152" grpId="0" animBg="1" autoUpdateAnimBg="0"/>
      <p:bldP spid="6153" grpId="0" animBg="1" autoUpdateAnimBg="0"/>
      <p:bldP spid="6154" grpId="0" animBg="1" autoUpdateAnimBg="0"/>
      <p:bldP spid="6155" grpId="0" animBg="1" autoUpdateAnimBg="0"/>
      <p:bldP spid="6156" grpId="0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 autoUpdateAnimBg="0"/>
      <p:bldP spid="6161" grpId="0" autoUpdateAnimBg="0"/>
      <p:bldP spid="6164" grpId="0" animBg="1"/>
      <p:bldP spid="6165" grpId="0" animBg="1" autoUpdateAnimBg="0"/>
      <p:bldP spid="6166" grpId="0" animBg="1" autoUpdateAnimBg="0"/>
      <p:bldP spid="6167" grpId="0" animBg="1" autoUpdateAnimBg="0"/>
      <p:bldP spid="6168" grpId="0" animBg="1" autoUpdateAnimBg="0"/>
      <p:bldP spid="6169" grpId="0" animBg="1" autoUpdateAnimBg="0"/>
      <p:bldP spid="6170" grpId="0" animBg="1" autoUpdateAnimBg="0"/>
      <p:bldP spid="6176" grpId="0" autoUpdateAnimBg="0"/>
      <p:bldP spid="6177" grpId="0" autoUpdateAnimBg="0"/>
      <p:bldP spid="6178" grpId="0" autoUpdateAnimBg="0"/>
      <p:bldP spid="6179" grpId="0" autoUpdateAnimBg="0"/>
      <p:bldP spid="6180" grpId="0" autoUpdateAnimBg="0"/>
      <p:bldP spid="6181" grpId="0" autoUpdateAnimBg="0"/>
      <p:bldP spid="6182" grpId="0" autoUpdateAnimBg="0"/>
      <p:bldP spid="6183" grpId="0" autoUpdateAnimBg="0"/>
      <p:bldP spid="6183" grpId="1"/>
      <p:bldP spid="6184" grpId="0" autoUpdateAnimBg="0"/>
      <p:bldP spid="6184" grpId="1"/>
      <p:bldP spid="6185" grpId="0" autoUpdateAnimBg="0"/>
      <p:bldP spid="6185" grpId="1"/>
      <p:bldP spid="6186" grpId="0" autoUpdateAnimBg="0"/>
      <p:bldP spid="6187" grpId="0" animBg="1" autoUpdateAnimBg="0"/>
      <p:bldP spid="6188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304800" y="2514600"/>
            <a:ext cx="3962400" cy="36576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3" name="Oval 2"/>
          <p:cNvSpPr>
            <a:spLocks noChangeArrowheads="1"/>
          </p:cNvSpPr>
          <p:nvPr/>
        </p:nvSpPr>
        <p:spPr bwMode="auto">
          <a:xfrm>
            <a:off x="1905000" y="4038600"/>
            <a:ext cx="685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1219200" y="3276600"/>
            <a:ext cx="2133600" cy="213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685800" y="2895600"/>
            <a:ext cx="3124200" cy="2895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2133600" y="5334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2133600" y="3200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609600" y="4191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9" name="Oval 8"/>
          <p:cNvSpPr>
            <a:spLocks noChangeArrowheads="1"/>
          </p:cNvSpPr>
          <p:nvPr/>
        </p:nvSpPr>
        <p:spPr bwMode="auto">
          <a:xfrm>
            <a:off x="3733800" y="4191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0" name="Oval 9"/>
          <p:cNvSpPr>
            <a:spLocks noChangeArrowheads="1"/>
          </p:cNvSpPr>
          <p:nvPr/>
        </p:nvSpPr>
        <p:spPr bwMode="auto">
          <a:xfrm>
            <a:off x="2133600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2209800" y="5715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auto">
          <a:xfrm>
            <a:off x="2438400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4" name="Oval 13"/>
          <p:cNvSpPr>
            <a:spLocks noChangeArrowheads="1"/>
          </p:cNvSpPr>
          <p:nvPr/>
        </p:nvSpPr>
        <p:spPr bwMode="auto">
          <a:xfrm>
            <a:off x="609600" y="4495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5" name="Oval 14"/>
          <p:cNvSpPr>
            <a:spLocks noChangeArrowheads="1"/>
          </p:cNvSpPr>
          <p:nvPr/>
        </p:nvSpPr>
        <p:spPr bwMode="auto">
          <a:xfrm>
            <a:off x="2438400" y="5715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6" name="Oval 15"/>
          <p:cNvSpPr>
            <a:spLocks noChangeArrowheads="1"/>
          </p:cNvSpPr>
          <p:nvPr/>
        </p:nvSpPr>
        <p:spPr bwMode="auto">
          <a:xfrm>
            <a:off x="2057400" y="6096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1905000" y="4114800"/>
            <a:ext cx="762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800" b="1">
                <a:solidFill>
                  <a:prstClr val="black"/>
                </a:solidFill>
                <a:latin typeface="Times New Roman" pitchFamily="18" charset="0"/>
              </a:rPr>
              <a:t>17+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8" name="Oval 17"/>
          <p:cNvSpPr>
            <a:spLocks noChangeArrowheads="1"/>
          </p:cNvSpPr>
          <p:nvPr/>
        </p:nvSpPr>
        <p:spPr bwMode="auto">
          <a:xfrm>
            <a:off x="304800" y="2514600"/>
            <a:ext cx="3962400" cy="3657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9" name="Oval 18"/>
          <p:cNvSpPr>
            <a:spLocks noChangeArrowheads="1"/>
          </p:cNvSpPr>
          <p:nvPr/>
        </p:nvSpPr>
        <p:spPr bwMode="auto">
          <a:xfrm>
            <a:off x="4191000" y="4419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2209800" y="2438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81" name="Oval 20"/>
          <p:cNvSpPr>
            <a:spLocks noChangeArrowheads="1"/>
          </p:cNvSpPr>
          <p:nvPr/>
        </p:nvSpPr>
        <p:spPr bwMode="auto">
          <a:xfrm>
            <a:off x="2286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82" name="Oval 21"/>
          <p:cNvSpPr>
            <a:spLocks noChangeArrowheads="1"/>
          </p:cNvSpPr>
          <p:nvPr/>
        </p:nvSpPr>
        <p:spPr bwMode="auto">
          <a:xfrm>
            <a:off x="2286000" y="6096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83" name="Oval 22"/>
          <p:cNvSpPr>
            <a:spLocks noChangeArrowheads="1"/>
          </p:cNvSpPr>
          <p:nvPr/>
        </p:nvSpPr>
        <p:spPr bwMode="auto">
          <a:xfrm>
            <a:off x="228600" y="4114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84" name="Oval 23"/>
          <p:cNvSpPr>
            <a:spLocks noChangeArrowheads="1"/>
          </p:cNvSpPr>
          <p:nvPr/>
        </p:nvSpPr>
        <p:spPr bwMode="auto">
          <a:xfrm>
            <a:off x="2438400" y="2438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555625" y="115888"/>
            <a:ext cx="1676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Protons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2460625" y="115888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17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250825" y="649288"/>
            <a:ext cx="2057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Electrons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3203575" y="115888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b="1">
                <a:solidFill>
                  <a:srgbClr val="FF6699"/>
                </a:solidFill>
                <a:latin typeface="Times New Roman" pitchFamily="18" charset="0"/>
              </a:rPr>
              <a:t>17+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784225" y="1289050"/>
            <a:ext cx="1828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prstClr val="black"/>
                </a:solidFill>
                <a:latin typeface="Times New Roman" pitchFamily="18" charset="0"/>
              </a:rPr>
              <a:t>Overall</a:t>
            </a:r>
          </a:p>
        </p:txBody>
      </p:sp>
      <p:sp>
        <p:nvSpPr>
          <p:cNvPr id="15390" name="Oval 40"/>
          <p:cNvSpPr>
            <a:spLocks noChangeArrowheads="1"/>
          </p:cNvSpPr>
          <p:nvPr/>
        </p:nvSpPr>
        <p:spPr bwMode="auto">
          <a:xfrm>
            <a:off x="4191000" y="4191000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2460625" y="617538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18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3222625" y="617538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 b="1">
                <a:solidFill>
                  <a:srgbClr val="0099CC"/>
                </a:solidFill>
                <a:latin typeface="Times New Roman" pitchFamily="18" charset="0"/>
              </a:rPr>
              <a:t>18 -</a:t>
            </a:r>
            <a:endParaRPr lang="en-GB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3222625" y="1243013"/>
            <a:ext cx="990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4000" b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GB" sz="4000" b="1">
                <a:solidFill>
                  <a:srgbClr val="0099CC"/>
                </a:solidFill>
                <a:latin typeface="Times New Roman" pitchFamily="18" charset="0"/>
              </a:rPr>
              <a:t>1 -</a:t>
            </a:r>
            <a:endParaRPr lang="en-GB" sz="4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4114800" y="2590800"/>
            <a:ext cx="2952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Full outer shell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4495800" y="3429000"/>
            <a:ext cx="43624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Same pattern as Argon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4648200" y="4235450"/>
            <a:ext cx="1327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Stable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4419600" y="4997450"/>
            <a:ext cx="3714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Now has a - charge</a:t>
            </a:r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4114800" y="5759450"/>
            <a:ext cx="2851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Called an </a:t>
            </a:r>
            <a:r>
              <a:rPr lang="en-GB" sz="3600">
                <a:solidFill>
                  <a:srgbClr val="FFFF00"/>
                </a:solidFill>
                <a:latin typeface="Times New Roman" pitchFamily="18" charset="0"/>
              </a:rPr>
              <a:t>ION</a:t>
            </a: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228600" y="2209800"/>
            <a:ext cx="1295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srgbClr val="00FF00"/>
                </a:solidFill>
                <a:latin typeface="Times New Roman" pitchFamily="18" charset="0"/>
              </a:rPr>
              <a:t>ION</a:t>
            </a:r>
            <a:endParaRPr lang="en-GB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7451725" y="115888"/>
            <a:ext cx="1441450" cy="1311275"/>
          </a:xfrm>
          <a:prstGeom prst="rect">
            <a:avLst/>
          </a:prstGeom>
          <a:solidFill>
            <a:srgbClr val="FFFF00"/>
          </a:solidFill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8000">
                <a:solidFill>
                  <a:srgbClr val="0099CC"/>
                </a:solidFill>
                <a:latin typeface="Times New Roman" pitchFamily="18" charset="0"/>
              </a:rPr>
              <a:t>Cl</a:t>
            </a:r>
            <a:r>
              <a:rPr lang="en-GB" sz="8000" baseline="30000">
                <a:solidFill>
                  <a:srgbClr val="0099CC"/>
                </a:solidFill>
                <a:latin typeface="Times New Roman" pitchFamily="18" charset="0"/>
              </a:rPr>
              <a:t>-</a:t>
            </a:r>
            <a:endParaRPr lang="en-GB" sz="3600">
              <a:solidFill>
                <a:srgbClr val="0099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143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1" grpId="0" animBg="1"/>
      <p:bldP spid="22556" grpId="0"/>
      <p:bldP spid="22557" grpId="0"/>
      <p:bldP spid="22558" grpId="0"/>
      <p:bldP spid="22561" grpId="0"/>
      <p:bldP spid="22566" grpId="0"/>
      <p:bldP spid="22572" grpId="0"/>
      <p:bldP spid="22573" grpId="0"/>
      <p:bldP spid="22574" grpId="0"/>
      <p:bldP spid="22575" grpId="0" autoUpdateAnimBg="0"/>
      <p:bldP spid="22576" grpId="0" autoUpdateAnimBg="0"/>
      <p:bldP spid="22577" grpId="0" autoUpdateAnimBg="0"/>
      <p:bldP spid="22578" grpId="0" autoUpdateAnimBg="0"/>
      <p:bldP spid="22579" grpId="0" autoUpdateAnimBg="0"/>
      <p:bldP spid="22582" grpId="0" autoUpdateAnimBg="0"/>
      <p:bldP spid="22581" grpId="0" animBg="1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8"/>
          <p:cNvSpPr txBox="1">
            <a:spLocks noChangeArrowheads="1"/>
          </p:cNvSpPr>
          <p:nvPr/>
        </p:nvSpPr>
        <p:spPr bwMode="auto">
          <a:xfrm>
            <a:off x="4419600" y="4800600"/>
            <a:ext cx="4724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387" name="Text Box 38"/>
          <p:cNvSpPr txBox="1">
            <a:spLocks noChangeArrowheads="1"/>
          </p:cNvSpPr>
          <p:nvPr/>
        </p:nvSpPr>
        <p:spPr bwMode="auto">
          <a:xfrm>
            <a:off x="152400" y="6096000"/>
            <a:ext cx="12192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4400" b="1">
                <a:solidFill>
                  <a:srgbClr val="FF0000"/>
                </a:solidFill>
                <a:latin typeface="Times New Roman" pitchFamily="18" charset="0"/>
              </a:rPr>
              <a:t>Na</a:t>
            </a:r>
            <a:r>
              <a:rPr lang="en-GB" sz="4400" b="1" baseline="30000">
                <a:solidFill>
                  <a:srgbClr val="FF0000"/>
                </a:solidFill>
                <a:latin typeface="Times New Roman" pitchFamily="18" charset="0"/>
              </a:rPr>
              <a:t>+</a:t>
            </a:r>
            <a:endParaRPr lang="en-GB" sz="4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388" name="Text Box 65"/>
          <p:cNvSpPr txBox="1">
            <a:spLocks noChangeArrowheads="1"/>
          </p:cNvSpPr>
          <p:nvPr/>
        </p:nvSpPr>
        <p:spPr bwMode="auto">
          <a:xfrm>
            <a:off x="7924800" y="6096000"/>
            <a:ext cx="12192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4400" b="1">
                <a:solidFill>
                  <a:srgbClr val="0099CC"/>
                </a:solidFill>
                <a:latin typeface="Times New Roman" pitchFamily="18" charset="0"/>
              </a:rPr>
              <a:t>Cl</a:t>
            </a:r>
            <a:r>
              <a:rPr lang="en-GB" sz="4400" b="1" baseline="30000">
                <a:solidFill>
                  <a:srgbClr val="0099CC"/>
                </a:solidFill>
                <a:latin typeface="Times New Roman" pitchFamily="18" charset="0"/>
              </a:rPr>
              <a:t>-</a:t>
            </a:r>
            <a:endParaRPr lang="en-GB" sz="4400">
              <a:solidFill>
                <a:srgbClr val="0099CC"/>
              </a:solidFill>
              <a:latin typeface="Times New Roman" pitchFamily="18" charset="0"/>
            </a:endParaRP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1828800" y="2276475"/>
            <a:ext cx="4953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600">
                <a:solidFill>
                  <a:prstClr val="black"/>
                </a:solidFill>
                <a:latin typeface="Times New Roman" pitchFamily="18" charset="0"/>
              </a:rPr>
              <a:t>Unlike charges attract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-36513" y="3352800"/>
            <a:ext cx="2362201" cy="2362200"/>
            <a:chOff x="-23" y="2112"/>
            <a:chExt cx="1488" cy="1488"/>
          </a:xfrm>
        </p:grpSpPr>
        <p:sp>
          <p:nvSpPr>
            <p:cNvPr id="16417" name="Oval 2"/>
            <p:cNvSpPr>
              <a:spLocks noChangeArrowheads="1"/>
            </p:cNvSpPr>
            <p:nvPr/>
          </p:nvSpPr>
          <p:spPr bwMode="auto">
            <a:xfrm>
              <a:off x="22" y="2149"/>
              <a:ext cx="1418" cy="1414"/>
            </a:xfrm>
            <a:prstGeom prst="ellipse">
              <a:avLst/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8" name="Oval 4"/>
            <p:cNvSpPr>
              <a:spLocks noChangeArrowheads="1"/>
            </p:cNvSpPr>
            <p:nvPr/>
          </p:nvSpPr>
          <p:spPr bwMode="auto">
            <a:xfrm>
              <a:off x="565" y="2707"/>
              <a:ext cx="312" cy="335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9" name="Oval 5"/>
            <p:cNvSpPr>
              <a:spLocks noChangeArrowheads="1"/>
            </p:cNvSpPr>
            <p:nvPr/>
          </p:nvSpPr>
          <p:spPr bwMode="auto">
            <a:xfrm>
              <a:off x="254" y="2335"/>
              <a:ext cx="969" cy="104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0" name="Oval 6"/>
            <p:cNvSpPr>
              <a:spLocks noChangeArrowheads="1"/>
            </p:cNvSpPr>
            <p:nvPr/>
          </p:nvSpPr>
          <p:spPr bwMode="auto">
            <a:xfrm>
              <a:off x="12" y="2149"/>
              <a:ext cx="1418" cy="141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1" name="Oval 7"/>
            <p:cNvSpPr>
              <a:spLocks noChangeArrowheads="1"/>
            </p:cNvSpPr>
            <p:nvPr/>
          </p:nvSpPr>
          <p:spPr bwMode="auto">
            <a:xfrm>
              <a:off x="704" y="3340"/>
              <a:ext cx="69" cy="7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2" name="Oval 8"/>
            <p:cNvSpPr>
              <a:spLocks noChangeArrowheads="1"/>
            </p:cNvSpPr>
            <p:nvPr/>
          </p:nvSpPr>
          <p:spPr bwMode="auto">
            <a:xfrm>
              <a:off x="669" y="2298"/>
              <a:ext cx="69" cy="7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3" name="Oval 9"/>
            <p:cNvSpPr>
              <a:spLocks noChangeArrowheads="1"/>
            </p:cNvSpPr>
            <p:nvPr/>
          </p:nvSpPr>
          <p:spPr bwMode="auto">
            <a:xfrm>
              <a:off x="-23" y="2782"/>
              <a:ext cx="69" cy="7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4" name="Oval 10"/>
            <p:cNvSpPr>
              <a:spLocks noChangeArrowheads="1"/>
            </p:cNvSpPr>
            <p:nvPr/>
          </p:nvSpPr>
          <p:spPr bwMode="auto">
            <a:xfrm>
              <a:off x="1396" y="2782"/>
              <a:ext cx="69" cy="7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5" name="Oval 11"/>
            <p:cNvSpPr>
              <a:spLocks noChangeArrowheads="1"/>
            </p:cNvSpPr>
            <p:nvPr/>
          </p:nvSpPr>
          <p:spPr bwMode="auto">
            <a:xfrm>
              <a:off x="634" y="2112"/>
              <a:ext cx="70" cy="7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6" name="Oval 12"/>
            <p:cNvSpPr>
              <a:spLocks noChangeArrowheads="1"/>
            </p:cNvSpPr>
            <p:nvPr/>
          </p:nvSpPr>
          <p:spPr bwMode="auto">
            <a:xfrm>
              <a:off x="634" y="3526"/>
              <a:ext cx="70" cy="7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7" name="Oval 13"/>
            <p:cNvSpPr>
              <a:spLocks noChangeArrowheads="1"/>
            </p:cNvSpPr>
            <p:nvPr/>
          </p:nvSpPr>
          <p:spPr bwMode="auto">
            <a:xfrm>
              <a:off x="1396" y="2930"/>
              <a:ext cx="69" cy="75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8" name="Oval 14"/>
            <p:cNvSpPr>
              <a:spLocks noChangeArrowheads="1"/>
            </p:cNvSpPr>
            <p:nvPr/>
          </p:nvSpPr>
          <p:spPr bwMode="auto">
            <a:xfrm>
              <a:off x="773" y="2112"/>
              <a:ext cx="69" cy="7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29" name="Oval 15"/>
            <p:cNvSpPr>
              <a:spLocks noChangeArrowheads="1"/>
            </p:cNvSpPr>
            <p:nvPr/>
          </p:nvSpPr>
          <p:spPr bwMode="auto">
            <a:xfrm>
              <a:off x="-23" y="2930"/>
              <a:ext cx="69" cy="75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30" name="Oval 16"/>
            <p:cNvSpPr>
              <a:spLocks noChangeArrowheads="1"/>
            </p:cNvSpPr>
            <p:nvPr/>
          </p:nvSpPr>
          <p:spPr bwMode="auto">
            <a:xfrm>
              <a:off x="773" y="3526"/>
              <a:ext cx="69" cy="7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31" name="Text Box 17"/>
            <p:cNvSpPr txBox="1">
              <a:spLocks noChangeArrowheads="1"/>
            </p:cNvSpPr>
            <p:nvPr/>
          </p:nvSpPr>
          <p:spPr bwMode="auto">
            <a:xfrm>
              <a:off x="565" y="2744"/>
              <a:ext cx="34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32" name="Text Box 68"/>
            <p:cNvSpPr txBox="1">
              <a:spLocks noChangeArrowheads="1"/>
            </p:cNvSpPr>
            <p:nvPr/>
          </p:nvSpPr>
          <p:spPr bwMode="auto">
            <a:xfrm>
              <a:off x="530" y="2704"/>
              <a:ext cx="47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>
                  <a:solidFill>
                    <a:prstClr val="black"/>
                  </a:solidFill>
                  <a:latin typeface="Times New Roman" pitchFamily="18" charset="0"/>
                </a:rPr>
                <a:t>Na</a:t>
              </a:r>
              <a:r>
                <a:rPr lang="en-GB" sz="2400" b="1" baseline="30000">
                  <a:solidFill>
                    <a:prstClr val="black"/>
                  </a:solidFill>
                  <a:latin typeface="Times New Roman" pitchFamily="18" charset="0"/>
                </a:rPr>
                <a:t>+</a:t>
              </a:r>
              <a:endParaRPr lang="en-GB" sz="2400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6203950" y="2895600"/>
            <a:ext cx="3048000" cy="3048000"/>
            <a:chOff x="3863" y="1824"/>
            <a:chExt cx="1920" cy="1920"/>
          </a:xfrm>
        </p:grpSpPr>
        <p:sp>
          <p:nvSpPr>
            <p:cNvPr id="16392" name="Oval 41"/>
            <p:cNvSpPr>
              <a:spLocks noChangeArrowheads="1"/>
            </p:cNvSpPr>
            <p:nvPr/>
          </p:nvSpPr>
          <p:spPr bwMode="auto">
            <a:xfrm>
              <a:off x="3899" y="1862"/>
              <a:ext cx="1848" cy="1844"/>
            </a:xfrm>
            <a:prstGeom prst="ellipse">
              <a:avLst/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93" name="Oval 42"/>
            <p:cNvSpPr>
              <a:spLocks noChangeArrowheads="1"/>
            </p:cNvSpPr>
            <p:nvPr/>
          </p:nvSpPr>
          <p:spPr bwMode="auto">
            <a:xfrm>
              <a:off x="4645" y="2630"/>
              <a:ext cx="320" cy="346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94" name="Oval 43"/>
            <p:cNvSpPr>
              <a:spLocks noChangeArrowheads="1"/>
            </p:cNvSpPr>
            <p:nvPr/>
          </p:nvSpPr>
          <p:spPr bwMode="auto">
            <a:xfrm>
              <a:off x="4325" y="2246"/>
              <a:ext cx="996" cy="10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95" name="Oval 44"/>
            <p:cNvSpPr>
              <a:spLocks noChangeArrowheads="1"/>
            </p:cNvSpPr>
            <p:nvPr/>
          </p:nvSpPr>
          <p:spPr bwMode="auto">
            <a:xfrm>
              <a:off x="4076" y="2054"/>
              <a:ext cx="1458" cy="14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96" name="Oval 45"/>
            <p:cNvSpPr>
              <a:spLocks noChangeArrowheads="1"/>
            </p:cNvSpPr>
            <p:nvPr/>
          </p:nvSpPr>
          <p:spPr bwMode="auto">
            <a:xfrm>
              <a:off x="4752" y="3283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97" name="Oval 46"/>
            <p:cNvSpPr>
              <a:spLocks noChangeArrowheads="1"/>
            </p:cNvSpPr>
            <p:nvPr/>
          </p:nvSpPr>
          <p:spPr bwMode="auto">
            <a:xfrm>
              <a:off x="4752" y="2208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98" name="Oval 47"/>
            <p:cNvSpPr>
              <a:spLocks noChangeArrowheads="1"/>
            </p:cNvSpPr>
            <p:nvPr/>
          </p:nvSpPr>
          <p:spPr bwMode="auto">
            <a:xfrm>
              <a:off x="4041" y="2707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99" name="Oval 48"/>
            <p:cNvSpPr>
              <a:spLocks noChangeArrowheads="1"/>
            </p:cNvSpPr>
            <p:nvPr/>
          </p:nvSpPr>
          <p:spPr bwMode="auto">
            <a:xfrm>
              <a:off x="5499" y="2707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0" name="Oval 49"/>
            <p:cNvSpPr>
              <a:spLocks noChangeArrowheads="1"/>
            </p:cNvSpPr>
            <p:nvPr/>
          </p:nvSpPr>
          <p:spPr bwMode="auto">
            <a:xfrm>
              <a:off x="4752" y="2016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1" name="Oval 50"/>
            <p:cNvSpPr>
              <a:spLocks noChangeArrowheads="1"/>
            </p:cNvSpPr>
            <p:nvPr/>
          </p:nvSpPr>
          <p:spPr bwMode="auto">
            <a:xfrm>
              <a:off x="4787" y="3475"/>
              <a:ext cx="72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2" name="Oval 51"/>
            <p:cNvSpPr>
              <a:spLocks noChangeArrowheads="1"/>
            </p:cNvSpPr>
            <p:nvPr/>
          </p:nvSpPr>
          <p:spPr bwMode="auto">
            <a:xfrm>
              <a:off x="5499" y="2861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3" name="Oval 52"/>
            <p:cNvSpPr>
              <a:spLocks noChangeArrowheads="1"/>
            </p:cNvSpPr>
            <p:nvPr/>
          </p:nvSpPr>
          <p:spPr bwMode="auto">
            <a:xfrm>
              <a:off x="4894" y="2016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4" name="Oval 53"/>
            <p:cNvSpPr>
              <a:spLocks noChangeArrowheads="1"/>
            </p:cNvSpPr>
            <p:nvPr/>
          </p:nvSpPr>
          <p:spPr bwMode="auto">
            <a:xfrm>
              <a:off x="4041" y="2861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5" name="Oval 54"/>
            <p:cNvSpPr>
              <a:spLocks noChangeArrowheads="1"/>
            </p:cNvSpPr>
            <p:nvPr/>
          </p:nvSpPr>
          <p:spPr bwMode="auto">
            <a:xfrm>
              <a:off x="4894" y="3475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6" name="Oval 55"/>
            <p:cNvSpPr>
              <a:spLocks noChangeArrowheads="1"/>
            </p:cNvSpPr>
            <p:nvPr/>
          </p:nvSpPr>
          <p:spPr bwMode="auto">
            <a:xfrm>
              <a:off x="4716" y="3667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7" name="Text Box 56"/>
            <p:cNvSpPr txBox="1">
              <a:spLocks noChangeArrowheads="1"/>
            </p:cNvSpPr>
            <p:nvPr/>
          </p:nvSpPr>
          <p:spPr bwMode="auto">
            <a:xfrm>
              <a:off x="4644" y="2669"/>
              <a:ext cx="35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8" name="Oval 57"/>
            <p:cNvSpPr>
              <a:spLocks noChangeArrowheads="1"/>
            </p:cNvSpPr>
            <p:nvPr/>
          </p:nvSpPr>
          <p:spPr bwMode="auto">
            <a:xfrm>
              <a:off x="3899" y="1862"/>
              <a:ext cx="1848" cy="18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09" name="Oval 58"/>
            <p:cNvSpPr>
              <a:spLocks noChangeArrowheads="1"/>
            </p:cNvSpPr>
            <p:nvPr/>
          </p:nvSpPr>
          <p:spPr bwMode="auto">
            <a:xfrm>
              <a:off x="5712" y="2822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0" name="Oval 59"/>
            <p:cNvSpPr>
              <a:spLocks noChangeArrowheads="1"/>
            </p:cNvSpPr>
            <p:nvPr/>
          </p:nvSpPr>
          <p:spPr bwMode="auto">
            <a:xfrm>
              <a:off x="4787" y="1824"/>
              <a:ext cx="72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1" name="Oval 60"/>
            <p:cNvSpPr>
              <a:spLocks noChangeArrowheads="1"/>
            </p:cNvSpPr>
            <p:nvPr/>
          </p:nvSpPr>
          <p:spPr bwMode="auto">
            <a:xfrm>
              <a:off x="3863" y="2784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2" name="Oval 61"/>
            <p:cNvSpPr>
              <a:spLocks noChangeArrowheads="1"/>
            </p:cNvSpPr>
            <p:nvPr/>
          </p:nvSpPr>
          <p:spPr bwMode="auto">
            <a:xfrm>
              <a:off x="4823" y="3667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3" name="Oval 62"/>
            <p:cNvSpPr>
              <a:spLocks noChangeArrowheads="1"/>
            </p:cNvSpPr>
            <p:nvPr/>
          </p:nvSpPr>
          <p:spPr bwMode="auto">
            <a:xfrm>
              <a:off x="3863" y="2669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4" name="Oval 63"/>
            <p:cNvSpPr>
              <a:spLocks noChangeArrowheads="1"/>
            </p:cNvSpPr>
            <p:nvPr/>
          </p:nvSpPr>
          <p:spPr bwMode="auto">
            <a:xfrm>
              <a:off x="4894" y="1824"/>
              <a:ext cx="71" cy="7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5" name="Oval 64"/>
            <p:cNvSpPr>
              <a:spLocks noChangeArrowheads="1"/>
            </p:cNvSpPr>
            <p:nvPr/>
          </p:nvSpPr>
          <p:spPr bwMode="auto">
            <a:xfrm>
              <a:off x="5712" y="2707"/>
              <a:ext cx="71" cy="77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16" name="Text Box 69"/>
            <p:cNvSpPr txBox="1">
              <a:spLocks noChangeArrowheads="1"/>
            </p:cNvSpPr>
            <p:nvPr/>
          </p:nvSpPr>
          <p:spPr bwMode="auto">
            <a:xfrm>
              <a:off x="4631" y="2659"/>
              <a:ext cx="37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>
                  <a:solidFill>
                    <a:prstClr val="black"/>
                  </a:solidFill>
                  <a:latin typeface="Times New Roman" pitchFamily="18" charset="0"/>
                </a:rPr>
                <a:t>Cl</a:t>
              </a:r>
              <a:r>
                <a:rPr lang="en-GB" sz="2400" b="1" baseline="30000">
                  <a:solidFill>
                    <a:prstClr val="black"/>
                  </a:solidFill>
                  <a:latin typeface="Times New Roman" pitchFamily="18" charset="0"/>
                </a:rPr>
                <a:t>-</a:t>
              </a:r>
              <a:endParaRPr lang="en-GB" sz="2400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1047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78035E-7 L -0.24271 0.002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0.19375 -0.0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satMod val="150000"/>
                  </a:schemeClr>
                </a:solidFill>
              </a:rPr>
              <a:t>Summary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7488"/>
            <a:ext cx="9144000" cy="5370512"/>
          </a:xfrm>
        </p:spPr>
        <p:txBody>
          <a:bodyPr/>
          <a:lstStyle/>
          <a:p>
            <a:pPr eaLnBrk="1" hangingPunct="1"/>
            <a:r>
              <a:rPr lang="en-GB" sz="3600" smtClean="0"/>
              <a:t>Sodium atoms lose an electron to become sodium ions</a:t>
            </a:r>
          </a:p>
          <a:p>
            <a:pPr eaLnBrk="1" hangingPunct="1"/>
            <a:r>
              <a:rPr lang="en-GB" sz="3600" smtClean="0"/>
              <a:t>Sodium ions have a </a:t>
            </a:r>
            <a:r>
              <a:rPr lang="en-GB" sz="3600" b="1" smtClean="0"/>
              <a:t>+ve</a:t>
            </a:r>
            <a:r>
              <a:rPr lang="en-GB" sz="3600" smtClean="0"/>
              <a:t> charge</a:t>
            </a:r>
          </a:p>
          <a:p>
            <a:pPr eaLnBrk="1" hangingPunct="1"/>
            <a:r>
              <a:rPr lang="en-GB" sz="3600" smtClean="0"/>
              <a:t>Chlorine atoms gain an electron to become Chloride ions</a:t>
            </a:r>
          </a:p>
          <a:p>
            <a:pPr eaLnBrk="1" hangingPunct="1"/>
            <a:r>
              <a:rPr lang="en-GB" sz="3600" smtClean="0"/>
              <a:t>Chloride ions have a </a:t>
            </a:r>
            <a:r>
              <a:rPr lang="en-GB" sz="3600" b="1" smtClean="0">
                <a:cs typeface="Times New Roman" pitchFamily="18" charset="0"/>
              </a:rPr>
              <a:t>− </a:t>
            </a:r>
            <a:r>
              <a:rPr lang="en-GB" sz="3600" b="1" smtClean="0"/>
              <a:t>ve</a:t>
            </a:r>
            <a:r>
              <a:rPr lang="en-GB" sz="3600" smtClean="0"/>
              <a:t> charge</a:t>
            </a:r>
          </a:p>
          <a:p>
            <a:pPr eaLnBrk="1" hangingPunct="1"/>
            <a:r>
              <a:rPr lang="en-GB" sz="3600" smtClean="0">
                <a:solidFill>
                  <a:srgbClr val="FF0000"/>
                </a:solidFill>
              </a:rPr>
              <a:t>Opposite charges attract </a:t>
            </a:r>
            <a:r>
              <a:rPr lang="en-GB" sz="3600" smtClean="0"/>
              <a:t>so the Na</a:t>
            </a:r>
            <a:r>
              <a:rPr lang="en-GB" sz="3600" baseline="30000" smtClean="0"/>
              <a:t>+ </a:t>
            </a:r>
            <a:r>
              <a:rPr lang="en-GB" sz="3600" smtClean="0"/>
              <a:t>and Cl</a:t>
            </a:r>
            <a:r>
              <a:rPr lang="en-GB" sz="3600" baseline="30000" smtClean="0"/>
              <a:t>-</a:t>
            </a:r>
            <a:r>
              <a:rPr lang="en-GB" sz="3600" smtClean="0"/>
              <a:t> come together and stick to each other </a:t>
            </a:r>
          </a:p>
          <a:p>
            <a:pPr eaLnBrk="1" hangingPunct="1"/>
            <a:r>
              <a:rPr lang="en-GB" sz="3600" smtClean="0"/>
              <a:t>This is called an </a:t>
            </a:r>
            <a:r>
              <a:rPr lang="en-GB" sz="3600" smtClean="0">
                <a:solidFill>
                  <a:srgbClr val="FF0000"/>
                </a:solidFill>
              </a:rPr>
              <a:t>ionic bond</a:t>
            </a:r>
          </a:p>
        </p:txBody>
      </p:sp>
    </p:spTree>
    <p:extLst>
      <p:ext uri="{BB962C8B-B14F-4D97-AF65-F5344CB8AC3E}">
        <p14:creationId xmlns:p14="http://schemas.microsoft.com/office/powerpoint/2010/main" val="3356857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General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500688"/>
          </a:xfrm>
        </p:spPr>
        <p:txBody>
          <a:bodyPr/>
          <a:lstStyle/>
          <a:p>
            <a:r>
              <a:rPr lang="en-IE" sz="3300" b="1" smtClean="0">
                <a:solidFill>
                  <a:srgbClr val="FF0000"/>
                </a:solidFill>
              </a:rPr>
              <a:t>Ionic Bonding involves a transfer of electrons</a:t>
            </a:r>
          </a:p>
          <a:p>
            <a:r>
              <a:rPr lang="en-IE" sz="3300" b="1" smtClean="0"/>
              <a:t>It happens when </a:t>
            </a:r>
            <a:r>
              <a:rPr lang="en-IE" sz="3300" b="1" smtClean="0">
                <a:solidFill>
                  <a:srgbClr val="FF0000"/>
                </a:solidFill>
              </a:rPr>
              <a:t>the difference in electronegativity between atoms &gt; 1.7</a:t>
            </a:r>
          </a:p>
          <a:p>
            <a:r>
              <a:rPr lang="en-IE" sz="3300" b="1" smtClean="0">
                <a:solidFill>
                  <a:srgbClr val="FF0000"/>
                </a:solidFill>
              </a:rPr>
              <a:t>Metals lose electrons to form positive ions</a:t>
            </a:r>
          </a:p>
          <a:p>
            <a:r>
              <a:rPr lang="en-IE" sz="3300" b="1" smtClean="0">
                <a:solidFill>
                  <a:srgbClr val="FF0000"/>
                </a:solidFill>
              </a:rPr>
              <a:t>They gain one plus charge for each electron lost</a:t>
            </a:r>
          </a:p>
          <a:p>
            <a:r>
              <a:rPr lang="en-IE" sz="3300" b="1" smtClean="0">
                <a:solidFill>
                  <a:srgbClr val="FF0000"/>
                </a:solidFill>
              </a:rPr>
              <a:t>Non-metals gain electrons to form negative ions</a:t>
            </a:r>
          </a:p>
          <a:p>
            <a:r>
              <a:rPr lang="en-IE" sz="3300" b="1" smtClean="0">
                <a:solidFill>
                  <a:srgbClr val="FF0000"/>
                </a:solidFill>
              </a:rPr>
              <a:t>They gain one minus charge for each electron gained</a:t>
            </a:r>
          </a:p>
          <a:p>
            <a:r>
              <a:rPr lang="en-IE" sz="3300" b="1" smtClean="0">
                <a:solidFill>
                  <a:srgbClr val="FF0000"/>
                </a:solidFill>
              </a:rPr>
              <a:t>Total electron loss must equal electron gain </a:t>
            </a:r>
          </a:p>
        </p:txBody>
      </p:sp>
    </p:spTree>
    <p:extLst>
      <p:ext uri="{BB962C8B-B14F-4D97-AF65-F5344CB8AC3E}">
        <p14:creationId xmlns:p14="http://schemas.microsoft.com/office/powerpoint/2010/main" val="97394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dirty="0"/>
              <a:t>Keeping Track of Electrons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75"/>
            <a:ext cx="8686800" cy="4900626"/>
          </a:xfrm>
          <a:noFill/>
          <a:ln/>
        </p:spPr>
        <p:txBody>
          <a:bodyPr lIns="92075" tIns="46038" rIns="92075" bIns="46038"/>
          <a:lstStyle/>
          <a:p>
            <a:r>
              <a:rPr lang="en-US" sz="4000" dirty="0"/>
              <a:t>Atoms in the same </a:t>
            </a:r>
            <a:r>
              <a:rPr lang="en-US" sz="4000" dirty="0" smtClean="0"/>
              <a:t>group [column]</a:t>
            </a:r>
            <a:endParaRPr lang="en-US" sz="4000" dirty="0"/>
          </a:p>
          <a:p>
            <a:r>
              <a:rPr lang="en-US" sz="4000" dirty="0"/>
              <a:t>Have the same outer electron configuration.</a:t>
            </a:r>
          </a:p>
          <a:p>
            <a:r>
              <a:rPr lang="en-US" sz="4000" dirty="0"/>
              <a:t>Have the same valence electrons.</a:t>
            </a:r>
          </a:p>
          <a:p>
            <a:r>
              <a:rPr lang="en-US" sz="4000" dirty="0"/>
              <a:t>Easily found by looking up the group number on the periodic table.</a:t>
            </a:r>
          </a:p>
          <a:p>
            <a:r>
              <a:rPr lang="en-US" sz="4000" dirty="0"/>
              <a:t>Group 2A - Be, Mg, Ca, etc.-</a:t>
            </a:r>
          </a:p>
          <a:p>
            <a:r>
              <a:rPr lang="en-US" sz="4000" dirty="0"/>
              <a:t> 2 valence electrons</a:t>
            </a:r>
          </a:p>
        </p:txBody>
      </p:sp>
    </p:spTree>
    <p:extLst>
      <p:ext uri="{BB962C8B-B14F-4D97-AF65-F5344CB8AC3E}">
        <p14:creationId xmlns:p14="http://schemas.microsoft.com/office/powerpoint/2010/main" val="297121678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General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023445"/>
          </a:xfrm>
        </p:spPr>
        <p:txBody>
          <a:bodyPr/>
          <a:lstStyle/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en-IE" sz="4800" b="1" dirty="0" smtClean="0">
                <a:solidFill>
                  <a:srgbClr val="FF0000"/>
                </a:solidFill>
              </a:rPr>
              <a:t>Group  I   lose 1 e- to become M</a:t>
            </a:r>
            <a:r>
              <a:rPr lang="en-IE" sz="4800" b="1" baseline="30000" dirty="0" smtClean="0">
                <a:solidFill>
                  <a:srgbClr val="FF0000"/>
                </a:solidFill>
              </a:rPr>
              <a:t>+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en-IE" sz="4800" b="1" dirty="0" smtClean="0">
                <a:solidFill>
                  <a:srgbClr val="FF0000"/>
                </a:solidFill>
              </a:rPr>
              <a:t>Group II   lose 2 e- to become M</a:t>
            </a:r>
            <a:r>
              <a:rPr lang="en-IE" sz="4800" b="1" baseline="30000" dirty="0" smtClean="0">
                <a:solidFill>
                  <a:srgbClr val="FF0000"/>
                </a:solidFill>
              </a:rPr>
              <a:t>2+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en-IE" sz="4800" b="1" dirty="0" smtClean="0">
                <a:solidFill>
                  <a:srgbClr val="FF0000"/>
                </a:solidFill>
              </a:rPr>
              <a:t>Group III lose  3 e- to become M</a:t>
            </a:r>
            <a:r>
              <a:rPr lang="en-IE" sz="4800" b="1" baseline="30000" dirty="0" smtClean="0">
                <a:solidFill>
                  <a:srgbClr val="FF0000"/>
                </a:solidFill>
              </a:rPr>
              <a:t>3+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en-IE" sz="4800" b="1" dirty="0" smtClean="0">
                <a:solidFill>
                  <a:srgbClr val="FF0000"/>
                </a:solidFill>
              </a:rPr>
              <a:t>Group  V  gain 3 e- to become X</a:t>
            </a:r>
            <a:r>
              <a:rPr lang="en-IE" sz="4800" b="1" baseline="30000" dirty="0" smtClean="0">
                <a:solidFill>
                  <a:srgbClr val="FF0000"/>
                </a:solidFill>
              </a:rPr>
              <a:t>3-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en-IE" sz="4800" b="1" dirty="0" smtClean="0">
                <a:solidFill>
                  <a:srgbClr val="FF0000"/>
                </a:solidFill>
              </a:rPr>
              <a:t>Group VI  gain 2 e- to become X</a:t>
            </a:r>
            <a:r>
              <a:rPr lang="en-IE" sz="4800" b="1" baseline="30000" dirty="0" smtClean="0">
                <a:solidFill>
                  <a:srgbClr val="FF0000"/>
                </a:solidFill>
              </a:rPr>
              <a:t>2-</a:t>
            </a:r>
          </a:p>
          <a:p>
            <a:pPr>
              <a:spcAft>
                <a:spcPts val="600"/>
              </a:spcAft>
              <a:buNone/>
            </a:pPr>
            <a:r>
              <a:rPr lang="en-IE" sz="4800" b="1" dirty="0" smtClean="0">
                <a:solidFill>
                  <a:srgbClr val="FF0000"/>
                </a:solidFill>
              </a:rPr>
              <a:t>Group VII gain 1 e- to </a:t>
            </a:r>
            <a:r>
              <a:rPr lang="en-IE" sz="4800" b="1" smtClean="0">
                <a:solidFill>
                  <a:srgbClr val="FF0000"/>
                </a:solidFill>
              </a:rPr>
              <a:t>become </a:t>
            </a:r>
            <a:r>
              <a:rPr lang="en-IE" sz="4800" b="1" i="1" smtClean="0"/>
              <a:t>X</a:t>
            </a:r>
            <a:r>
              <a:rPr lang="en-IE" sz="4800" b="1" baseline="30000" smtClean="0"/>
              <a:t>-</a:t>
            </a:r>
            <a:endParaRPr lang="en-IE" sz="4800" b="1" i="1" baseline="30000" dirty="0" smtClean="0"/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en-IE" sz="4800" b="1" i="1" dirty="0" smtClean="0"/>
              <a:t>There are exceptions</a:t>
            </a:r>
          </a:p>
          <a:p>
            <a:pPr>
              <a:spcAft>
                <a:spcPts val="600"/>
              </a:spcAft>
            </a:pPr>
            <a:endParaRPr lang="en-IE" sz="48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en-IE" sz="4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1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IE" dirty="0" smtClean="0">
                <a:solidFill>
                  <a:srgbClr val="FFFF00"/>
                </a:solidFill>
              </a:rPr>
              <a:t>Noble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47021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group of elements were discovered at the end of the 18</a:t>
            </a:r>
            <a:r>
              <a:rPr lang="en-GB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century</a:t>
            </a:r>
          </a:p>
          <a:p>
            <a:pPr eaLnBrk="1" hangingPunct="1">
              <a:defRPr/>
            </a:pP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They were un-reactive so they were called  the “</a:t>
            </a:r>
            <a:r>
              <a:rPr lang="en-GB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Noble Gases</a:t>
            </a: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</a:t>
            </a:r>
          </a:p>
          <a:p>
            <a:pPr eaLnBrk="1" hangingPunct="1">
              <a:defRPr/>
            </a:pP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Later they were called “</a:t>
            </a:r>
            <a:r>
              <a:rPr lang="en-GB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Inert Gases</a:t>
            </a: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 as they did not react and it sounded more scientific.</a:t>
            </a:r>
          </a:p>
          <a:p>
            <a:pPr eaLnBrk="1" hangingPunct="1">
              <a:defRPr/>
            </a:pP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called “Noble” again because they do react under extreme conditions</a:t>
            </a:r>
          </a:p>
          <a:p>
            <a:pPr eaLnBrk="1" hangingPunct="1">
              <a:defRPr/>
            </a:pP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Atoms with a full outer shell of electrons are very stable</a:t>
            </a:r>
          </a:p>
          <a:p>
            <a:pPr eaLnBrk="1" hangingPunct="1">
              <a:defRPr/>
            </a:pPr>
            <a:endParaRPr lang="en-IE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21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239854" y="3068638"/>
            <a:ext cx="2233612" cy="223202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1507" name="Group 11"/>
          <p:cNvGrpSpPr>
            <a:grpSpLocks/>
          </p:cNvGrpSpPr>
          <p:nvPr/>
        </p:nvGrpSpPr>
        <p:grpSpPr bwMode="auto">
          <a:xfrm>
            <a:off x="5768975" y="3429000"/>
            <a:ext cx="2089150" cy="2089150"/>
            <a:chOff x="5572132" y="3411552"/>
            <a:chExt cx="2089150" cy="2089150"/>
          </a:xfrm>
        </p:grpSpPr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5643569" y="3484577"/>
              <a:ext cx="1944688" cy="1944688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20" name="Oval 6"/>
            <p:cNvSpPr>
              <a:spLocks noChangeArrowheads="1"/>
            </p:cNvSpPr>
            <p:nvPr/>
          </p:nvSpPr>
          <p:spPr bwMode="auto">
            <a:xfrm>
              <a:off x="6435732" y="3411552"/>
              <a:ext cx="144462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21" name="Oval 7"/>
            <p:cNvSpPr>
              <a:spLocks noChangeArrowheads="1"/>
            </p:cNvSpPr>
            <p:nvPr/>
          </p:nvSpPr>
          <p:spPr bwMode="auto">
            <a:xfrm>
              <a:off x="6651632" y="3413140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22" name="Oval 8"/>
            <p:cNvSpPr>
              <a:spLocks noChangeArrowheads="1"/>
            </p:cNvSpPr>
            <p:nvPr/>
          </p:nvSpPr>
          <p:spPr bwMode="auto">
            <a:xfrm>
              <a:off x="7515232" y="4348177"/>
              <a:ext cx="144462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23" name="Oval 9"/>
            <p:cNvSpPr>
              <a:spLocks noChangeArrowheads="1"/>
            </p:cNvSpPr>
            <p:nvPr/>
          </p:nvSpPr>
          <p:spPr bwMode="auto">
            <a:xfrm>
              <a:off x="7516819" y="4564077"/>
              <a:ext cx="144463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24" name="Oval 10"/>
            <p:cNvSpPr>
              <a:spLocks noChangeArrowheads="1"/>
            </p:cNvSpPr>
            <p:nvPr/>
          </p:nvSpPr>
          <p:spPr bwMode="auto">
            <a:xfrm>
              <a:off x="6580194" y="5356240"/>
              <a:ext cx="144463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25" name="Oval 11"/>
            <p:cNvSpPr>
              <a:spLocks noChangeArrowheads="1"/>
            </p:cNvSpPr>
            <p:nvPr/>
          </p:nvSpPr>
          <p:spPr bwMode="auto">
            <a:xfrm>
              <a:off x="5572132" y="4492640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47900" y="2997200"/>
            <a:ext cx="144463" cy="1444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509" name="TextBox 12"/>
          <p:cNvSpPr txBox="1">
            <a:spLocks noChangeArrowheads="1"/>
          </p:cNvSpPr>
          <p:nvPr/>
        </p:nvSpPr>
        <p:spPr bwMode="auto">
          <a:xfrm>
            <a:off x="1982788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2788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+1</a:t>
            </a:r>
          </a:p>
        </p:txBody>
      </p:sp>
      <p:sp>
        <p:nvSpPr>
          <p:cNvPr id="21511" name="TextBox 14"/>
          <p:cNvSpPr txBox="1">
            <a:spLocks noChangeArrowheads="1"/>
          </p:cNvSpPr>
          <p:nvPr/>
        </p:nvSpPr>
        <p:spPr bwMode="auto">
          <a:xfrm>
            <a:off x="6483350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83350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-1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71750" y="3071813"/>
            <a:ext cx="3268663" cy="12144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5929313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MX</a:t>
            </a:r>
            <a:endParaRPr lang="en-IE" sz="3600" b="1" baseline="300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515" name="TextBox 20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  with  Group VII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1516" name="Oval 10"/>
          <p:cNvSpPr>
            <a:spLocks noChangeArrowheads="1"/>
          </p:cNvSpPr>
          <p:nvPr/>
        </p:nvSpPr>
        <p:spPr bwMode="auto">
          <a:xfrm>
            <a:off x="6572250" y="5364163"/>
            <a:ext cx="144463" cy="14446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90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3.1876E-6 L 0.38594 0.188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14" grpId="0"/>
      <p:bldP spid="16" grpId="0"/>
      <p:bldP spid="2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239854" y="3068638"/>
            <a:ext cx="2233612" cy="223202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2531" name="Group 11"/>
          <p:cNvGrpSpPr>
            <a:grpSpLocks/>
          </p:cNvGrpSpPr>
          <p:nvPr/>
        </p:nvGrpSpPr>
        <p:grpSpPr bwMode="auto">
          <a:xfrm>
            <a:off x="5768975" y="3429000"/>
            <a:ext cx="2089150" cy="2089150"/>
            <a:chOff x="5572132" y="3411552"/>
            <a:chExt cx="2089150" cy="2089150"/>
          </a:xfrm>
        </p:grpSpPr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5643569" y="3484577"/>
              <a:ext cx="1944688" cy="1944688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75" name="Oval 6"/>
            <p:cNvSpPr>
              <a:spLocks noChangeArrowheads="1"/>
            </p:cNvSpPr>
            <p:nvPr/>
          </p:nvSpPr>
          <p:spPr bwMode="auto">
            <a:xfrm>
              <a:off x="6435732" y="3411552"/>
              <a:ext cx="144462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76" name="Oval 7"/>
            <p:cNvSpPr>
              <a:spLocks noChangeArrowheads="1"/>
            </p:cNvSpPr>
            <p:nvPr/>
          </p:nvSpPr>
          <p:spPr bwMode="auto">
            <a:xfrm>
              <a:off x="6651632" y="3413140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77" name="Oval 8"/>
            <p:cNvSpPr>
              <a:spLocks noChangeArrowheads="1"/>
            </p:cNvSpPr>
            <p:nvPr/>
          </p:nvSpPr>
          <p:spPr bwMode="auto">
            <a:xfrm>
              <a:off x="7515232" y="4348177"/>
              <a:ext cx="144462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78" name="Oval 9"/>
            <p:cNvSpPr>
              <a:spLocks noChangeArrowheads="1"/>
            </p:cNvSpPr>
            <p:nvPr/>
          </p:nvSpPr>
          <p:spPr bwMode="auto">
            <a:xfrm>
              <a:off x="7516819" y="4564077"/>
              <a:ext cx="144463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79" name="Oval 10"/>
            <p:cNvSpPr>
              <a:spLocks noChangeArrowheads="1"/>
            </p:cNvSpPr>
            <p:nvPr/>
          </p:nvSpPr>
          <p:spPr bwMode="auto">
            <a:xfrm>
              <a:off x="6580194" y="5356240"/>
              <a:ext cx="144463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80" name="Oval 11"/>
            <p:cNvSpPr>
              <a:spLocks noChangeArrowheads="1"/>
            </p:cNvSpPr>
            <p:nvPr/>
          </p:nvSpPr>
          <p:spPr bwMode="auto">
            <a:xfrm>
              <a:off x="5572132" y="4492640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47900" y="2997200"/>
            <a:ext cx="144463" cy="1444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33" name="TextBox 12"/>
          <p:cNvSpPr txBox="1">
            <a:spLocks noChangeArrowheads="1"/>
          </p:cNvSpPr>
          <p:nvPr/>
        </p:nvSpPr>
        <p:spPr bwMode="auto">
          <a:xfrm>
            <a:off x="1982788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2788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2+</a:t>
            </a:r>
          </a:p>
        </p:txBody>
      </p:sp>
      <p:sp>
        <p:nvSpPr>
          <p:cNvPr id="22535" name="TextBox 14"/>
          <p:cNvSpPr txBox="1">
            <a:spLocks noChangeArrowheads="1"/>
          </p:cNvSpPr>
          <p:nvPr/>
        </p:nvSpPr>
        <p:spPr bwMode="auto">
          <a:xfrm>
            <a:off x="6483350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83350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2-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71750" y="3071813"/>
            <a:ext cx="3268663" cy="12144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438" y="5286375"/>
            <a:ext cx="4125912" cy="21431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2247900" y="5229225"/>
            <a:ext cx="144463" cy="1444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5929313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MX</a:t>
            </a:r>
            <a:endParaRPr lang="en-IE" sz="3600" b="1" baseline="300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41" name="TextBox 20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II  with  Group VI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0" y="2008188"/>
          <a:ext cx="870070" cy="4063998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8274050" y="2043113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34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3.1876E-6 L 0.38594 0.188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2.91464E-7 L 0.46458 0.0210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14" grpId="0"/>
      <p:bldP spid="16" grpId="0"/>
      <p:bldP spid="3" grpId="0" animBg="1"/>
      <p:bldP spid="2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239854" y="3068638"/>
            <a:ext cx="2233612" cy="223202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3555" name="Group 11"/>
          <p:cNvGrpSpPr>
            <a:grpSpLocks/>
          </p:cNvGrpSpPr>
          <p:nvPr/>
        </p:nvGrpSpPr>
        <p:grpSpPr bwMode="auto">
          <a:xfrm>
            <a:off x="5768975" y="3430588"/>
            <a:ext cx="2089150" cy="2087562"/>
            <a:chOff x="5572132" y="3413140"/>
            <a:chExt cx="2089150" cy="2087562"/>
          </a:xfrm>
        </p:grpSpPr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5643569" y="3484577"/>
              <a:ext cx="1944688" cy="1944688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599" name="Oval 7"/>
            <p:cNvSpPr>
              <a:spLocks noChangeArrowheads="1"/>
            </p:cNvSpPr>
            <p:nvPr/>
          </p:nvSpPr>
          <p:spPr bwMode="auto">
            <a:xfrm>
              <a:off x="6651632" y="3413140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600" name="Oval 8"/>
            <p:cNvSpPr>
              <a:spLocks noChangeArrowheads="1"/>
            </p:cNvSpPr>
            <p:nvPr/>
          </p:nvSpPr>
          <p:spPr bwMode="auto">
            <a:xfrm>
              <a:off x="7515232" y="4348177"/>
              <a:ext cx="144462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601" name="Oval 9"/>
            <p:cNvSpPr>
              <a:spLocks noChangeArrowheads="1"/>
            </p:cNvSpPr>
            <p:nvPr/>
          </p:nvSpPr>
          <p:spPr bwMode="auto">
            <a:xfrm>
              <a:off x="7516819" y="4564077"/>
              <a:ext cx="144463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602" name="Oval 10"/>
            <p:cNvSpPr>
              <a:spLocks noChangeArrowheads="1"/>
            </p:cNvSpPr>
            <p:nvPr/>
          </p:nvSpPr>
          <p:spPr bwMode="auto">
            <a:xfrm>
              <a:off x="6580194" y="5356240"/>
              <a:ext cx="144463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603" name="Oval 11"/>
            <p:cNvSpPr>
              <a:spLocks noChangeArrowheads="1"/>
            </p:cNvSpPr>
            <p:nvPr/>
          </p:nvSpPr>
          <p:spPr bwMode="auto">
            <a:xfrm>
              <a:off x="5572132" y="4492640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47900" y="2997200"/>
            <a:ext cx="144463" cy="1444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3557" name="TextBox 12"/>
          <p:cNvSpPr txBox="1">
            <a:spLocks noChangeArrowheads="1"/>
          </p:cNvSpPr>
          <p:nvPr/>
        </p:nvSpPr>
        <p:spPr bwMode="auto">
          <a:xfrm>
            <a:off x="1982788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2788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3+</a:t>
            </a:r>
          </a:p>
        </p:txBody>
      </p:sp>
      <p:sp>
        <p:nvSpPr>
          <p:cNvPr id="23559" name="TextBox 14"/>
          <p:cNvSpPr txBox="1">
            <a:spLocks noChangeArrowheads="1"/>
          </p:cNvSpPr>
          <p:nvPr/>
        </p:nvSpPr>
        <p:spPr bwMode="auto">
          <a:xfrm>
            <a:off x="6483350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83350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3-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71750" y="3071813"/>
            <a:ext cx="4143375" cy="42862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438" y="5286375"/>
            <a:ext cx="4125912" cy="21431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247900" y="5229225"/>
            <a:ext cx="144463" cy="1444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5929313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MX</a:t>
            </a:r>
            <a:endParaRPr lang="en-IE" sz="3600" b="1" baseline="300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3384550" y="4071938"/>
            <a:ext cx="144463" cy="144462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89338" y="4143375"/>
            <a:ext cx="2125662" cy="21431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TextBox 24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III  with  Group V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0" y="2214563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r>
                        <a:rPr lang="en-IE" sz="4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8274050" y="2286000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 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Sb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063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3.1876E-6 L 0.48263 0.06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2.91464E-7 L 0.46458 0.0210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2.60236E-6 L 0.26372 0.032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14" grpId="0"/>
      <p:bldP spid="16" grpId="0"/>
      <p:bldP spid="20483" grpId="0" animBg="1"/>
      <p:bldP spid="23" grpId="0"/>
      <p:bldP spid="21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2"/>
          <p:cNvSpPr txBox="1">
            <a:spLocks noChangeArrowheads="1"/>
          </p:cNvSpPr>
          <p:nvPr/>
        </p:nvSpPr>
        <p:spPr bwMode="auto">
          <a:xfrm>
            <a:off x="1982788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2788" y="22860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2+</a:t>
            </a:r>
          </a:p>
        </p:txBody>
      </p:sp>
      <p:sp>
        <p:nvSpPr>
          <p:cNvPr id="24580" name="TextBox 14"/>
          <p:cNvSpPr txBox="1">
            <a:spLocks noChangeArrowheads="1"/>
          </p:cNvSpPr>
          <p:nvPr/>
        </p:nvSpPr>
        <p:spPr bwMode="auto">
          <a:xfrm>
            <a:off x="6715125" y="185737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715125" y="185737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1-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857500" y="2928938"/>
            <a:ext cx="2286000" cy="14287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928938" y="4857750"/>
            <a:ext cx="2143125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811358" y="3058353"/>
            <a:ext cx="1903386" cy="181157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5929313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MX</a:t>
            </a:r>
            <a:r>
              <a:rPr lang="en-IE" sz="3600" b="1" baseline="-25000">
                <a:solidFill>
                  <a:prstClr val="black"/>
                </a:solidFill>
                <a:latin typeface="Times New Roman" pitchFamily="18" charset="0"/>
              </a:rPr>
              <a:t>2</a:t>
            </a:r>
          </a:p>
        </p:txBody>
      </p:sp>
      <p:grpSp>
        <p:nvGrpSpPr>
          <p:cNvPr id="24586" name="Group 24"/>
          <p:cNvGrpSpPr>
            <a:grpSpLocks/>
          </p:cNvGrpSpPr>
          <p:nvPr/>
        </p:nvGrpSpPr>
        <p:grpSpPr bwMode="auto">
          <a:xfrm>
            <a:off x="5143500" y="2143125"/>
            <a:ext cx="1785938" cy="1736725"/>
            <a:chOff x="5768998" y="3429000"/>
            <a:chExt cx="2089150" cy="2093862"/>
          </a:xfrm>
        </p:grpSpPr>
        <p:grpSp>
          <p:nvGrpSpPr>
            <p:cNvPr id="24634" name="Group 11"/>
            <p:cNvGrpSpPr>
              <a:grpSpLocks/>
            </p:cNvGrpSpPr>
            <p:nvPr/>
          </p:nvGrpSpPr>
          <p:grpSpPr bwMode="auto">
            <a:xfrm>
              <a:off x="5768998" y="3429000"/>
              <a:ext cx="2089150" cy="2089150"/>
              <a:chOff x="5572132" y="3411552"/>
              <a:chExt cx="2089150" cy="2089150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auto">
              <a:xfrm>
                <a:off x="5643569" y="3484577"/>
                <a:ext cx="1944688" cy="1944688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9" name="Oval 6"/>
              <p:cNvSpPr>
                <a:spLocks noChangeArrowheads="1"/>
              </p:cNvSpPr>
              <p:nvPr/>
            </p:nvSpPr>
            <p:spPr bwMode="auto">
              <a:xfrm>
                <a:off x="6435732" y="3411552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0" name="Oval 7"/>
              <p:cNvSpPr>
                <a:spLocks noChangeArrowheads="1"/>
              </p:cNvSpPr>
              <p:nvPr/>
            </p:nvSpPr>
            <p:spPr bwMode="auto">
              <a:xfrm>
                <a:off x="6651632" y="34131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1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2" name="Oval 9"/>
              <p:cNvSpPr>
                <a:spLocks noChangeArrowheads="1"/>
              </p:cNvSpPr>
              <p:nvPr/>
            </p:nvSpPr>
            <p:spPr bwMode="auto">
              <a:xfrm>
                <a:off x="7516819" y="4564077"/>
                <a:ext cx="144463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3" name="Oval 10"/>
              <p:cNvSpPr>
                <a:spLocks noChangeArrowheads="1"/>
              </p:cNvSpPr>
              <p:nvPr/>
            </p:nvSpPr>
            <p:spPr bwMode="auto">
              <a:xfrm>
                <a:off x="6446836" y="5356240"/>
                <a:ext cx="144463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4" name="Oval 11"/>
              <p:cNvSpPr>
                <a:spLocks noChangeArrowheads="1"/>
              </p:cNvSpPr>
              <p:nvPr/>
            </p:nvSpPr>
            <p:spPr bwMode="auto">
              <a:xfrm>
                <a:off x="5572132" y="44926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4635" name="Oval 11"/>
            <p:cNvSpPr>
              <a:spLocks noChangeArrowheads="1"/>
            </p:cNvSpPr>
            <p:nvPr/>
          </p:nvSpPr>
          <p:spPr bwMode="auto">
            <a:xfrm>
              <a:off x="6858016" y="5378400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670175" y="3000375"/>
            <a:ext cx="123825" cy="1174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4588" name="Group 27"/>
          <p:cNvGrpSpPr>
            <a:grpSpLocks/>
          </p:cNvGrpSpPr>
          <p:nvPr/>
        </p:nvGrpSpPr>
        <p:grpSpPr bwMode="auto">
          <a:xfrm>
            <a:off x="5143500" y="4049713"/>
            <a:ext cx="1785938" cy="1736725"/>
            <a:chOff x="5768998" y="3429000"/>
            <a:chExt cx="2089150" cy="2093862"/>
          </a:xfrm>
        </p:grpSpPr>
        <p:grpSp>
          <p:nvGrpSpPr>
            <p:cNvPr id="24623" name="Group 11"/>
            <p:cNvGrpSpPr>
              <a:grpSpLocks/>
            </p:cNvGrpSpPr>
            <p:nvPr/>
          </p:nvGrpSpPr>
          <p:grpSpPr bwMode="auto">
            <a:xfrm>
              <a:off x="5768998" y="3429000"/>
              <a:ext cx="2089150" cy="2089150"/>
              <a:chOff x="5572132" y="3411552"/>
              <a:chExt cx="2089150" cy="2089150"/>
            </a:xfrm>
          </p:grpSpPr>
          <p:sp>
            <p:nvSpPr>
              <p:cNvPr id="31" name="Oval 5"/>
              <p:cNvSpPr>
                <a:spLocks noChangeArrowheads="1"/>
              </p:cNvSpPr>
              <p:nvPr/>
            </p:nvSpPr>
            <p:spPr bwMode="auto">
              <a:xfrm>
                <a:off x="5643569" y="3484577"/>
                <a:ext cx="1944688" cy="1944688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28" name="Oval 6"/>
              <p:cNvSpPr>
                <a:spLocks noChangeArrowheads="1"/>
              </p:cNvSpPr>
              <p:nvPr/>
            </p:nvSpPr>
            <p:spPr bwMode="auto">
              <a:xfrm>
                <a:off x="6435732" y="3411552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29" name="Oval 7"/>
              <p:cNvSpPr>
                <a:spLocks noChangeArrowheads="1"/>
              </p:cNvSpPr>
              <p:nvPr/>
            </p:nvSpPr>
            <p:spPr bwMode="auto">
              <a:xfrm>
                <a:off x="6651632" y="34131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0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1" name="Oval 9"/>
              <p:cNvSpPr>
                <a:spLocks noChangeArrowheads="1"/>
              </p:cNvSpPr>
              <p:nvPr/>
            </p:nvSpPr>
            <p:spPr bwMode="auto">
              <a:xfrm>
                <a:off x="7516819" y="4564077"/>
                <a:ext cx="144463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2" name="Oval 10"/>
              <p:cNvSpPr>
                <a:spLocks noChangeArrowheads="1"/>
              </p:cNvSpPr>
              <p:nvPr/>
            </p:nvSpPr>
            <p:spPr bwMode="auto">
              <a:xfrm>
                <a:off x="6446836" y="5356240"/>
                <a:ext cx="144463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3" name="Oval 11"/>
              <p:cNvSpPr>
                <a:spLocks noChangeArrowheads="1"/>
              </p:cNvSpPr>
              <p:nvPr/>
            </p:nvSpPr>
            <p:spPr bwMode="auto">
              <a:xfrm>
                <a:off x="5572132" y="44926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4624" name="Oval 11"/>
            <p:cNvSpPr>
              <a:spLocks noChangeArrowheads="1"/>
            </p:cNvSpPr>
            <p:nvPr/>
          </p:nvSpPr>
          <p:spPr bwMode="auto">
            <a:xfrm>
              <a:off x="6858016" y="5378400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670175" y="4811713"/>
            <a:ext cx="123825" cy="1174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90" name="TextBox 38"/>
          <p:cNvSpPr txBox="1">
            <a:spLocks noChangeArrowheads="1"/>
          </p:cNvSpPr>
          <p:nvPr/>
        </p:nvSpPr>
        <p:spPr bwMode="auto">
          <a:xfrm>
            <a:off x="6715125" y="38576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715125" y="38576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1-</a:t>
            </a:r>
          </a:p>
        </p:txBody>
      </p:sp>
      <p:sp>
        <p:nvSpPr>
          <p:cNvPr id="24592" name="TextBox 40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II  with  Group VII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0" y="1928813"/>
          <a:ext cx="870070" cy="4063998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8274050" y="2400300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993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4.73745E-6 L 0.27205 -0.019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2.34328E-6 L 0.27205 -0.00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3" grpId="0"/>
      <p:bldP spid="20484" grpId="0" animBg="1"/>
      <p:bldP spid="20483" grpId="0" animBg="1"/>
      <p:bldP spid="4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2"/>
          <p:cNvSpPr txBox="1">
            <a:spLocks noChangeArrowheads="1"/>
          </p:cNvSpPr>
          <p:nvPr/>
        </p:nvSpPr>
        <p:spPr bwMode="auto">
          <a:xfrm>
            <a:off x="1428750" y="257175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28750" y="257175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3+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046288" y="3214688"/>
            <a:ext cx="3357562" cy="28575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60600" y="5286375"/>
            <a:ext cx="2571750" cy="50006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5929313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MX</a:t>
            </a:r>
            <a:r>
              <a:rPr lang="en-IE" sz="3600" b="1" baseline="-25000">
                <a:solidFill>
                  <a:prstClr val="black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142976" y="3554601"/>
            <a:ext cx="1718204" cy="16922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046413" y="4357688"/>
            <a:ext cx="2643187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09" name="Group 25"/>
          <p:cNvGrpSpPr>
            <a:grpSpLocks/>
          </p:cNvGrpSpPr>
          <p:nvPr/>
        </p:nvGrpSpPr>
        <p:grpSpPr bwMode="auto">
          <a:xfrm rot="5400000">
            <a:off x="4711700" y="5032376"/>
            <a:ext cx="1785937" cy="1776412"/>
            <a:chOff x="5786446" y="3429000"/>
            <a:chExt cx="2071702" cy="2141917"/>
          </a:xfrm>
        </p:grpSpPr>
        <p:grpSp>
          <p:nvGrpSpPr>
            <p:cNvPr id="25672" name="Group 11"/>
            <p:cNvGrpSpPr>
              <a:grpSpLocks/>
            </p:cNvGrpSpPr>
            <p:nvPr/>
          </p:nvGrpSpPr>
          <p:grpSpPr bwMode="auto">
            <a:xfrm>
              <a:off x="5796000" y="3430588"/>
              <a:ext cx="2062148" cy="2140329"/>
              <a:chOff x="5599134" y="3413140"/>
              <a:chExt cx="2062148" cy="2140329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auto">
              <a:xfrm>
                <a:off x="5643569" y="3518769"/>
                <a:ext cx="1944688" cy="1944687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78" name="Oval 7"/>
              <p:cNvSpPr>
                <a:spLocks noChangeArrowheads="1"/>
              </p:cNvSpPr>
              <p:nvPr/>
            </p:nvSpPr>
            <p:spPr bwMode="auto">
              <a:xfrm>
                <a:off x="6651632" y="34131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79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80" name="Oval 9"/>
              <p:cNvSpPr>
                <a:spLocks noChangeArrowheads="1"/>
              </p:cNvSpPr>
              <p:nvPr/>
            </p:nvSpPr>
            <p:spPr bwMode="auto">
              <a:xfrm>
                <a:off x="7516819" y="4564077"/>
                <a:ext cx="144463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81" name="Oval 10"/>
              <p:cNvSpPr>
                <a:spLocks noChangeArrowheads="1"/>
              </p:cNvSpPr>
              <p:nvPr/>
            </p:nvSpPr>
            <p:spPr bwMode="auto">
              <a:xfrm>
                <a:off x="6580194" y="5409007"/>
                <a:ext cx="144463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82" name="Oval 11"/>
              <p:cNvSpPr>
                <a:spLocks noChangeArrowheads="1"/>
              </p:cNvSpPr>
              <p:nvPr/>
            </p:nvSpPr>
            <p:spPr bwMode="auto">
              <a:xfrm>
                <a:off x="5599134" y="4552974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5673" name="Oval 11"/>
            <p:cNvSpPr>
              <a:spLocks noChangeArrowheads="1"/>
            </p:cNvSpPr>
            <p:nvPr/>
          </p:nvSpPr>
          <p:spPr bwMode="auto">
            <a:xfrm>
              <a:off x="5786446" y="4356108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674" name="Oval 7"/>
            <p:cNvSpPr>
              <a:spLocks noChangeArrowheads="1"/>
            </p:cNvSpPr>
            <p:nvPr/>
          </p:nvSpPr>
          <p:spPr bwMode="auto">
            <a:xfrm>
              <a:off x="6643702" y="3429000"/>
              <a:ext cx="144462" cy="1440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610" name="Group 27"/>
          <p:cNvGrpSpPr>
            <a:grpSpLocks/>
          </p:cNvGrpSpPr>
          <p:nvPr/>
        </p:nvGrpSpPr>
        <p:grpSpPr bwMode="auto">
          <a:xfrm rot="5551888">
            <a:off x="5689600" y="3357563"/>
            <a:ext cx="1785938" cy="1731962"/>
            <a:chOff x="5786446" y="3429000"/>
            <a:chExt cx="2071702" cy="2089150"/>
          </a:xfrm>
        </p:grpSpPr>
        <p:grpSp>
          <p:nvGrpSpPr>
            <p:cNvPr id="25661" name="Group 11"/>
            <p:cNvGrpSpPr>
              <a:grpSpLocks/>
            </p:cNvGrpSpPr>
            <p:nvPr/>
          </p:nvGrpSpPr>
          <p:grpSpPr bwMode="auto">
            <a:xfrm>
              <a:off x="5796000" y="3430588"/>
              <a:ext cx="2062148" cy="2087562"/>
              <a:chOff x="5599134" y="3413140"/>
              <a:chExt cx="2062148" cy="2087562"/>
            </a:xfrm>
          </p:grpSpPr>
          <p:sp>
            <p:nvSpPr>
              <p:cNvPr id="32" name="Oval 5"/>
              <p:cNvSpPr>
                <a:spLocks noChangeArrowheads="1"/>
              </p:cNvSpPr>
              <p:nvPr/>
            </p:nvSpPr>
            <p:spPr bwMode="auto">
              <a:xfrm>
                <a:off x="5643569" y="3484577"/>
                <a:ext cx="1944688" cy="1944688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67" name="Oval 7"/>
              <p:cNvSpPr>
                <a:spLocks noChangeArrowheads="1"/>
              </p:cNvSpPr>
              <p:nvPr/>
            </p:nvSpPr>
            <p:spPr bwMode="auto">
              <a:xfrm>
                <a:off x="6651632" y="34131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68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69" name="Oval 9"/>
              <p:cNvSpPr>
                <a:spLocks noChangeArrowheads="1"/>
              </p:cNvSpPr>
              <p:nvPr/>
            </p:nvSpPr>
            <p:spPr bwMode="auto">
              <a:xfrm>
                <a:off x="7516819" y="4564077"/>
                <a:ext cx="144463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70" name="Oval 10"/>
              <p:cNvSpPr>
                <a:spLocks noChangeArrowheads="1"/>
              </p:cNvSpPr>
              <p:nvPr/>
            </p:nvSpPr>
            <p:spPr bwMode="auto">
              <a:xfrm>
                <a:off x="6580194" y="5356240"/>
                <a:ext cx="144463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71" name="Oval 11"/>
              <p:cNvSpPr>
                <a:spLocks noChangeArrowheads="1"/>
              </p:cNvSpPr>
              <p:nvPr/>
            </p:nvSpPr>
            <p:spPr bwMode="auto">
              <a:xfrm>
                <a:off x="5599134" y="4552974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5662" name="Oval 11"/>
            <p:cNvSpPr>
              <a:spLocks noChangeArrowheads="1"/>
            </p:cNvSpPr>
            <p:nvPr/>
          </p:nvSpPr>
          <p:spPr bwMode="auto">
            <a:xfrm>
              <a:off x="5786446" y="4356108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663" name="Oval 7"/>
            <p:cNvSpPr>
              <a:spLocks noChangeArrowheads="1"/>
            </p:cNvSpPr>
            <p:nvPr/>
          </p:nvSpPr>
          <p:spPr bwMode="auto">
            <a:xfrm>
              <a:off x="6643702" y="3429000"/>
              <a:ext cx="144462" cy="1440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611" name="Group 37"/>
          <p:cNvGrpSpPr>
            <a:grpSpLocks/>
          </p:cNvGrpSpPr>
          <p:nvPr/>
        </p:nvGrpSpPr>
        <p:grpSpPr bwMode="auto">
          <a:xfrm>
            <a:off x="4832350" y="1571625"/>
            <a:ext cx="1785938" cy="1697038"/>
            <a:chOff x="5786446" y="3522618"/>
            <a:chExt cx="2071702" cy="2046391"/>
          </a:xfrm>
        </p:grpSpPr>
        <p:grpSp>
          <p:nvGrpSpPr>
            <p:cNvPr id="25650" name="Group 11"/>
            <p:cNvGrpSpPr>
              <a:grpSpLocks/>
            </p:cNvGrpSpPr>
            <p:nvPr/>
          </p:nvGrpSpPr>
          <p:grpSpPr bwMode="auto">
            <a:xfrm>
              <a:off x="5796000" y="3522618"/>
              <a:ext cx="2062148" cy="2046391"/>
              <a:chOff x="5599134" y="3505170"/>
              <a:chExt cx="2062148" cy="2046391"/>
            </a:xfrm>
          </p:grpSpPr>
          <p:sp>
            <p:nvSpPr>
              <p:cNvPr id="42" name="Oval 5"/>
              <p:cNvSpPr>
                <a:spLocks noChangeArrowheads="1"/>
              </p:cNvSpPr>
              <p:nvPr/>
            </p:nvSpPr>
            <p:spPr bwMode="auto">
              <a:xfrm>
                <a:off x="5633726" y="3541826"/>
                <a:ext cx="1944688" cy="1944688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56" name="Oval 7"/>
              <p:cNvSpPr>
                <a:spLocks noChangeArrowheads="1"/>
              </p:cNvSpPr>
              <p:nvPr/>
            </p:nvSpPr>
            <p:spPr bwMode="auto">
              <a:xfrm>
                <a:off x="6651632" y="350517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57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58" name="Oval 9"/>
              <p:cNvSpPr>
                <a:spLocks noChangeArrowheads="1"/>
              </p:cNvSpPr>
              <p:nvPr/>
            </p:nvSpPr>
            <p:spPr bwMode="auto">
              <a:xfrm>
                <a:off x="7516819" y="4564077"/>
                <a:ext cx="144463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59" name="Oval 10"/>
              <p:cNvSpPr>
                <a:spLocks noChangeArrowheads="1"/>
              </p:cNvSpPr>
              <p:nvPr/>
            </p:nvSpPr>
            <p:spPr bwMode="auto">
              <a:xfrm>
                <a:off x="6580193" y="5407099"/>
                <a:ext cx="144463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60" name="Oval 11"/>
              <p:cNvSpPr>
                <a:spLocks noChangeArrowheads="1"/>
              </p:cNvSpPr>
              <p:nvPr/>
            </p:nvSpPr>
            <p:spPr bwMode="auto">
              <a:xfrm>
                <a:off x="5599134" y="4552974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5651" name="Oval 11"/>
            <p:cNvSpPr>
              <a:spLocks noChangeArrowheads="1"/>
            </p:cNvSpPr>
            <p:nvPr/>
          </p:nvSpPr>
          <p:spPr bwMode="auto">
            <a:xfrm>
              <a:off x="5786446" y="4356108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652" name="Oval 7"/>
            <p:cNvSpPr>
              <a:spLocks noChangeArrowheads="1"/>
            </p:cNvSpPr>
            <p:nvPr/>
          </p:nvSpPr>
          <p:spPr bwMode="auto">
            <a:xfrm>
              <a:off x="6643702" y="3522618"/>
              <a:ext cx="144462" cy="1440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917700" y="3429000"/>
            <a:ext cx="111125" cy="109538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2792413" y="4314825"/>
            <a:ext cx="111125" cy="109538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917700" y="5192713"/>
            <a:ext cx="111125" cy="109537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15" name="TextBox 53"/>
          <p:cNvSpPr txBox="1">
            <a:spLocks noChangeArrowheads="1"/>
          </p:cNvSpPr>
          <p:nvPr/>
        </p:nvSpPr>
        <p:spPr bwMode="auto">
          <a:xfrm>
            <a:off x="6618288" y="207168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5616" name="TextBox 54"/>
          <p:cNvSpPr txBox="1">
            <a:spLocks noChangeArrowheads="1"/>
          </p:cNvSpPr>
          <p:nvPr/>
        </p:nvSpPr>
        <p:spPr bwMode="auto">
          <a:xfrm>
            <a:off x="7429500" y="39290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5617" name="TextBox 55"/>
          <p:cNvSpPr txBox="1">
            <a:spLocks noChangeArrowheads="1"/>
          </p:cNvSpPr>
          <p:nvPr/>
        </p:nvSpPr>
        <p:spPr bwMode="auto">
          <a:xfrm>
            <a:off x="6546850" y="55721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618288" y="207168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1-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429500" y="39290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1-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546850" y="55721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1-</a:t>
            </a:r>
          </a:p>
        </p:txBody>
      </p:sp>
      <p:sp>
        <p:nvSpPr>
          <p:cNvPr id="25621" name="TextBox 59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III  with  Group VII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8274050" y="2400300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0" y="2214563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r>
                        <a:rPr lang="en-IE" sz="4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428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277 L 0.39375 -0.0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2.96296E-6 L 0.32031 -0.000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31354 0.081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0484" grpId="0" animBg="1"/>
      <p:bldP spid="21" grpId="0" animBg="1"/>
      <p:bldP spid="20483" grpId="0" animBg="1"/>
      <p:bldP spid="57" grpId="0"/>
      <p:bldP spid="58" grpId="0"/>
      <p:bldP spid="59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2"/>
          <p:cNvSpPr txBox="1">
            <a:spLocks noChangeArrowheads="1"/>
          </p:cNvSpPr>
          <p:nvPr/>
        </p:nvSpPr>
        <p:spPr bwMode="auto">
          <a:xfrm>
            <a:off x="1357313" y="192881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26627" name="TextBox 14"/>
          <p:cNvSpPr txBox="1">
            <a:spLocks noChangeArrowheads="1"/>
          </p:cNvSpPr>
          <p:nvPr/>
        </p:nvSpPr>
        <p:spPr bwMode="auto">
          <a:xfrm>
            <a:off x="6858000" y="257175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0" y="257175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2-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57563" y="2857500"/>
            <a:ext cx="2857500" cy="28575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29000" y="4214813"/>
            <a:ext cx="2071688" cy="6429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5929313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</a:t>
            </a:r>
            <a:r>
              <a:rPr lang="en-IE" sz="3600" b="1" baseline="-2500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endParaRPr lang="en-IE" sz="3600" b="1" baseline="-250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6632" name="Group 24"/>
          <p:cNvGrpSpPr>
            <a:grpSpLocks/>
          </p:cNvGrpSpPr>
          <p:nvPr/>
        </p:nvGrpSpPr>
        <p:grpSpPr bwMode="auto">
          <a:xfrm>
            <a:off x="5500688" y="3095625"/>
            <a:ext cx="1785937" cy="1735138"/>
            <a:chOff x="5768998" y="3430588"/>
            <a:chExt cx="2089150" cy="2091047"/>
          </a:xfrm>
        </p:grpSpPr>
        <p:grpSp>
          <p:nvGrpSpPr>
            <p:cNvPr id="26671" name="Group 11"/>
            <p:cNvGrpSpPr>
              <a:grpSpLocks/>
            </p:cNvGrpSpPr>
            <p:nvPr/>
          </p:nvGrpSpPr>
          <p:grpSpPr bwMode="auto">
            <a:xfrm>
              <a:off x="5768998" y="3430588"/>
              <a:ext cx="2089150" cy="2086335"/>
              <a:chOff x="5572132" y="3413140"/>
              <a:chExt cx="2089150" cy="2086335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auto">
              <a:xfrm>
                <a:off x="5643569" y="3484577"/>
                <a:ext cx="1944688" cy="1944688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76" name="Oval 7"/>
              <p:cNvSpPr>
                <a:spLocks noChangeArrowheads="1"/>
              </p:cNvSpPr>
              <p:nvPr/>
            </p:nvSpPr>
            <p:spPr bwMode="auto">
              <a:xfrm>
                <a:off x="6651632" y="34131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77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78" name="Oval 9"/>
              <p:cNvSpPr>
                <a:spLocks noChangeArrowheads="1"/>
              </p:cNvSpPr>
              <p:nvPr/>
            </p:nvSpPr>
            <p:spPr bwMode="auto">
              <a:xfrm>
                <a:off x="7516819" y="4564077"/>
                <a:ext cx="144463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79" name="Oval 10"/>
              <p:cNvSpPr>
                <a:spLocks noChangeArrowheads="1"/>
              </p:cNvSpPr>
              <p:nvPr/>
            </p:nvSpPr>
            <p:spPr bwMode="auto">
              <a:xfrm>
                <a:off x="6446835" y="5356241"/>
                <a:ext cx="138969" cy="143234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80" name="Oval 11"/>
              <p:cNvSpPr>
                <a:spLocks noChangeArrowheads="1"/>
              </p:cNvSpPr>
              <p:nvPr/>
            </p:nvSpPr>
            <p:spPr bwMode="auto">
              <a:xfrm>
                <a:off x="5572132" y="44926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6672" name="Oval 11"/>
            <p:cNvSpPr>
              <a:spLocks noChangeArrowheads="1"/>
            </p:cNvSpPr>
            <p:nvPr/>
          </p:nvSpPr>
          <p:spPr bwMode="auto">
            <a:xfrm>
              <a:off x="6858016" y="5378401"/>
              <a:ext cx="138969" cy="14323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2" name="Oval 2"/>
          <p:cNvSpPr>
            <a:spLocks noChangeArrowheads="1"/>
          </p:cNvSpPr>
          <p:nvPr/>
        </p:nvSpPr>
        <p:spPr bwMode="auto">
          <a:xfrm rot="5400000">
            <a:off x="2071979" y="2274547"/>
            <a:ext cx="1224599" cy="1247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 rot="5400000">
            <a:off x="3228975" y="2838450"/>
            <a:ext cx="119063" cy="1190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 rot="5400000">
            <a:off x="2047504" y="4264658"/>
            <a:ext cx="1224599" cy="1247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auto">
          <a:xfrm rot="5400000">
            <a:off x="3214687" y="4829176"/>
            <a:ext cx="119063" cy="119062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37" name="TextBox 46"/>
          <p:cNvSpPr txBox="1">
            <a:spLocks noChangeArrowheads="1"/>
          </p:cNvSpPr>
          <p:nvPr/>
        </p:nvSpPr>
        <p:spPr bwMode="auto">
          <a:xfrm>
            <a:off x="1357313" y="192881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6638" name="TextBox 47"/>
          <p:cNvSpPr txBox="1">
            <a:spLocks noChangeArrowheads="1"/>
          </p:cNvSpPr>
          <p:nvPr/>
        </p:nvSpPr>
        <p:spPr bwMode="auto">
          <a:xfrm>
            <a:off x="1357313" y="407193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26639" name="TextBox 48"/>
          <p:cNvSpPr txBox="1">
            <a:spLocks noChangeArrowheads="1"/>
          </p:cNvSpPr>
          <p:nvPr/>
        </p:nvSpPr>
        <p:spPr bwMode="auto">
          <a:xfrm>
            <a:off x="1357313" y="407193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6640" name="TextBox 49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II  with  Group VI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0" y="1928813"/>
          <a:ext cx="870070" cy="4063998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8274050" y="2043113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54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32691 0.038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7 -1.48148E-6 L 0.25382 -0.097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-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0484" grpId="0" animBg="1"/>
      <p:bldP spid="43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2"/>
          <p:cNvSpPr txBox="1">
            <a:spLocks noChangeArrowheads="1"/>
          </p:cNvSpPr>
          <p:nvPr/>
        </p:nvSpPr>
        <p:spPr bwMode="auto">
          <a:xfrm>
            <a:off x="1357313" y="192881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27651" name="TextBox 14"/>
          <p:cNvSpPr txBox="1">
            <a:spLocks noChangeArrowheads="1"/>
          </p:cNvSpPr>
          <p:nvPr/>
        </p:nvSpPr>
        <p:spPr bwMode="auto">
          <a:xfrm>
            <a:off x="6858000" y="257175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0" y="257175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3-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57563" y="2857500"/>
            <a:ext cx="2857500" cy="28575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29000" y="4214813"/>
            <a:ext cx="2071688" cy="6429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5929313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</a:t>
            </a:r>
            <a:r>
              <a:rPr lang="en-IE" sz="3600" b="1" baseline="-25000">
                <a:solidFill>
                  <a:prstClr val="black"/>
                </a:solidFill>
                <a:latin typeface="Times New Roman" pitchFamily="18" charset="0"/>
              </a:rPr>
              <a:t>3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endParaRPr lang="en-IE" sz="3600" b="1" baseline="-250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7656" name="Group 24"/>
          <p:cNvGrpSpPr>
            <a:grpSpLocks/>
          </p:cNvGrpSpPr>
          <p:nvPr/>
        </p:nvGrpSpPr>
        <p:grpSpPr bwMode="auto">
          <a:xfrm>
            <a:off x="5500688" y="3095625"/>
            <a:ext cx="1785937" cy="1760538"/>
            <a:chOff x="5768998" y="3430588"/>
            <a:chExt cx="2089150" cy="2121430"/>
          </a:xfrm>
        </p:grpSpPr>
        <p:grpSp>
          <p:nvGrpSpPr>
            <p:cNvPr id="27700" name="Group 11"/>
            <p:cNvGrpSpPr>
              <a:grpSpLocks/>
            </p:cNvGrpSpPr>
            <p:nvPr/>
          </p:nvGrpSpPr>
          <p:grpSpPr bwMode="auto">
            <a:xfrm>
              <a:off x="5768998" y="3430588"/>
              <a:ext cx="2089150" cy="2016125"/>
              <a:chOff x="5572132" y="3413140"/>
              <a:chExt cx="2089150" cy="2016125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auto">
              <a:xfrm>
                <a:off x="5643569" y="3484577"/>
                <a:ext cx="1944688" cy="1944688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05" name="Oval 7"/>
              <p:cNvSpPr>
                <a:spLocks noChangeArrowheads="1"/>
              </p:cNvSpPr>
              <p:nvPr/>
            </p:nvSpPr>
            <p:spPr bwMode="auto">
              <a:xfrm>
                <a:off x="6651632" y="34131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06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07" name="Oval 9"/>
              <p:cNvSpPr>
                <a:spLocks noChangeArrowheads="1"/>
              </p:cNvSpPr>
              <p:nvPr/>
            </p:nvSpPr>
            <p:spPr bwMode="auto">
              <a:xfrm>
                <a:off x="7516819" y="4564077"/>
                <a:ext cx="144463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08" name="Oval 11"/>
              <p:cNvSpPr>
                <a:spLocks noChangeArrowheads="1"/>
              </p:cNvSpPr>
              <p:nvPr/>
            </p:nvSpPr>
            <p:spPr bwMode="auto">
              <a:xfrm>
                <a:off x="5572132" y="44926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7701" name="Oval 11"/>
            <p:cNvSpPr>
              <a:spLocks noChangeArrowheads="1"/>
            </p:cNvSpPr>
            <p:nvPr/>
          </p:nvSpPr>
          <p:spPr bwMode="auto">
            <a:xfrm>
              <a:off x="6858016" y="5378401"/>
              <a:ext cx="168447" cy="173617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2" name="Oval 2"/>
          <p:cNvSpPr>
            <a:spLocks noChangeArrowheads="1"/>
          </p:cNvSpPr>
          <p:nvPr/>
        </p:nvSpPr>
        <p:spPr bwMode="auto">
          <a:xfrm rot="5400000">
            <a:off x="2071979" y="2274547"/>
            <a:ext cx="1224599" cy="1247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 rot="5400000">
            <a:off x="3228975" y="2838450"/>
            <a:ext cx="119063" cy="1190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 rot="5400000">
            <a:off x="2047504" y="4264658"/>
            <a:ext cx="1224599" cy="1247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auto">
          <a:xfrm rot="5400000">
            <a:off x="3214687" y="4829176"/>
            <a:ext cx="119063" cy="119062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357313" y="192881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7662" name="TextBox 47"/>
          <p:cNvSpPr txBox="1">
            <a:spLocks noChangeArrowheads="1"/>
          </p:cNvSpPr>
          <p:nvPr/>
        </p:nvSpPr>
        <p:spPr bwMode="auto">
          <a:xfrm>
            <a:off x="1357313" y="407193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357313" y="407193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 rot="16552980">
            <a:off x="5114199" y="5448506"/>
            <a:ext cx="1224599" cy="1247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5667375" y="5399088"/>
            <a:ext cx="142875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7666" name="TextBox 26"/>
          <p:cNvSpPr txBox="1">
            <a:spLocks noChangeArrowheads="1"/>
          </p:cNvSpPr>
          <p:nvPr/>
        </p:nvSpPr>
        <p:spPr bwMode="auto">
          <a:xfrm>
            <a:off x="4392613" y="52244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92613" y="52244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+</a:t>
            </a:r>
          </a:p>
        </p:txBody>
      </p:sp>
      <p:cxnSp>
        <p:nvCxnSpPr>
          <p:cNvPr id="30" name="Straight Arrow Connector 29"/>
          <p:cNvCxnSpPr>
            <a:stCxn id="26" idx="7"/>
          </p:cNvCxnSpPr>
          <p:nvPr/>
        </p:nvCxnSpPr>
        <p:spPr>
          <a:xfrm rot="5400000" flipH="1" flipV="1">
            <a:off x="5721350" y="4926013"/>
            <a:ext cx="561975" cy="42545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9" name="TextBox 32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  with  Group V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0" y="2008188"/>
          <a:ext cx="870070" cy="4063998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Rb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8274050" y="2008188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 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Sb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105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32691 0.038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7 -1.48148E-6 L 0.25382 -0.0972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-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-3.33333E-6 L 0.06232 -0.103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0484" grpId="0" animBg="1"/>
      <p:bldP spid="43" grpId="0" animBg="1"/>
      <p:bldP spid="47" grpId="0"/>
      <p:bldP spid="49" grpId="0"/>
      <p:bldP spid="26" grpId="0" animBg="1"/>
      <p:bldP spid="2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2"/>
          <p:cNvSpPr txBox="1">
            <a:spLocks noChangeArrowheads="1"/>
          </p:cNvSpPr>
          <p:nvPr/>
        </p:nvSpPr>
        <p:spPr bwMode="auto">
          <a:xfrm>
            <a:off x="285750" y="16430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5750" y="16430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3+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28813" y="2000250"/>
            <a:ext cx="3571875" cy="50006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0" idx="6"/>
          </p:cNvCxnSpPr>
          <p:nvPr/>
        </p:nvCxnSpPr>
        <p:spPr>
          <a:xfrm>
            <a:off x="2800350" y="5021263"/>
            <a:ext cx="2700338" cy="6937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6211888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</a:t>
            </a:r>
            <a:r>
              <a:rPr lang="en-IE" sz="3600" b="1" baseline="-2500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-25000">
                <a:solidFill>
                  <a:prstClr val="black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025540" y="2054403"/>
            <a:ext cx="1718204" cy="16922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071688" y="3714750"/>
            <a:ext cx="4429125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81" name="Group 25"/>
          <p:cNvGrpSpPr>
            <a:grpSpLocks/>
          </p:cNvGrpSpPr>
          <p:nvPr/>
        </p:nvGrpSpPr>
        <p:grpSpPr bwMode="auto">
          <a:xfrm rot="5400000">
            <a:off x="5514182" y="5041106"/>
            <a:ext cx="1803400" cy="1776413"/>
            <a:chOff x="5786446" y="3429000"/>
            <a:chExt cx="2092693" cy="2141917"/>
          </a:xfrm>
        </p:grpSpPr>
        <p:grpSp>
          <p:nvGrpSpPr>
            <p:cNvPr id="28751" name="Group 11"/>
            <p:cNvGrpSpPr>
              <a:grpSpLocks/>
            </p:cNvGrpSpPr>
            <p:nvPr/>
          </p:nvGrpSpPr>
          <p:grpSpPr bwMode="auto">
            <a:xfrm>
              <a:off x="5796000" y="3430588"/>
              <a:ext cx="2083139" cy="2140329"/>
              <a:chOff x="5599134" y="3413140"/>
              <a:chExt cx="2083139" cy="2140329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auto">
              <a:xfrm>
                <a:off x="5643569" y="3518769"/>
                <a:ext cx="1944688" cy="1944687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57" name="Oval 7"/>
              <p:cNvSpPr>
                <a:spLocks noChangeArrowheads="1"/>
              </p:cNvSpPr>
              <p:nvPr/>
            </p:nvSpPr>
            <p:spPr bwMode="auto">
              <a:xfrm>
                <a:off x="6651632" y="34131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58" name="Oval 8"/>
              <p:cNvSpPr>
                <a:spLocks noChangeArrowheads="1"/>
              </p:cNvSpPr>
              <p:nvPr/>
            </p:nvSpPr>
            <p:spPr bwMode="auto">
              <a:xfrm>
                <a:off x="7515233" y="4348179"/>
                <a:ext cx="167040" cy="17369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59" name="Oval 10"/>
              <p:cNvSpPr>
                <a:spLocks noChangeArrowheads="1"/>
              </p:cNvSpPr>
              <p:nvPr/>
            </p:nvSpPr>
            <p:spPr bwMode="auto">
              <a:xfrm>
                <a:off x="6580194" y="5409007"/>
                <a:ext cx="144463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60" name="Oval 11"/>
              <p:cNvSpPr>
                <a:spLocks noChangeArrowheads="1"/>
              </p:cNvSpPr>
              <p:nvPr/>
            </p:nvSpPr>
            <p:spPr bwMode="auto">
              <a:xfrm>
                <a:off x="5599134" y="4552974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8752" name="Oval 11"/>
            <p:cNvSpPr>
              <a:spLocks noChangeArrowheads="1"/>
            </p:cNvSpPr>
            <p:nvPr/>
          </p:nvSpPr>
          <p:spPr bwMode="auto">
            <a:xfrm>
              <a:off x="5786446" y="4356108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753" name="Oval 7"/>
            <p:cNvSpPr>
              <a:spLocks noChangeArrowheads="1"/>
            </p:cNvSpPr>
            <p:nvPr/>
          </p:nvSpPr>
          <p:spPr bwMode="auto">
            <a:xfrm>
              <a:off x="6643702" y="3429000"/>
              <a:ext cx="144462" cy="1440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682" name="Group 27"/>
          <p:cNvGrpSpPr>
            <a:grpSpLocks/>
          </p:cNvGrpSpPr>
          <p:nvPr/>
        </p:nvGrpSpPr>
        <p:grpSpPr bwMode="auto">
          <a:xfrm rot="8180271">
            <a:off x="6429375" y="3303588"/>
            <a:ext cx="1785938" cy="1731962"/>
            <a:chOff x="5786446" y="3429000"/>
            <a:chExt cx="2070114" cy="2089150"/>
          </a:xfrm>
        </p:grpSpPr>
        <p:grpSp>
          <p:nvGrpSpPr>
            <p:cNvPr id="28741" name="Group 11"/>
            <p:cNvGrpSpPr>
              <a:grpSpLocks/>
            </p:cNvGrpSpPr>
            <p:nvPr/>
          </p:nvGrpSpPr>
          <p:grpSpPr bwMode="auto">
            <a:xfrm>
              <a:off x="5796000" y="3430588"/>
              <a:ext cx="2060560" cy="2087562"/>
              <a:chOff x="5599134" y="3413140"/>
              <a:chExt cx="2060560" cy="2087562"/>
            </a:xfrm>
          </p:grpSpPr>
          <p:sp>
            <p:nvSpPr>
              <p:cNvPr id="32" name="Oval 5"/>
              <p:cNvSpPr>
                <a:spLocks noChangeArrowheads="1"/>
              </p:cNvSpPr>
              <p:nvPr/>
            </p:nvSpPr>
            <p:spPr bwMode="auto">
              <a:xfrm>
                <a:off x="5643569" y="3484577"/>
                <a:ext cx="1944688" cy="1944688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47" name="Oval 7"/>
              <p:cNvSpPr>
                <a:spLocks noChangeArrowheads="1"/>
              </p:cNvSpPr>
              <p:nvPr/>
            </p:nvSpPr>
            <p:spPr bwMode="auto">
              <a:xfrm>
                <a:off x="6651632" y="341314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48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49" name="Oval 10"/>
              <p:cNvSpPr>
                <a:spLocks noChangeArrowheads="1"/>
              </p:cNvSpPr>
              <p:nvPr/>
            </p:nvSpPr>
            <p:spPr bwMode="auto">
              <a:xfrm>
                <a:off x="6580194" y="5356240"/>
                <a:ext cx="144463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50" name="Oval 11"/>
              <p:cNvSpPr>
                <a:spLocks noChangeArrowheads="1"/>
              </p:cNvSpPr>
              <p:nvPr/>
            </p:nvSpPr>
            <p:spPr bwMode="auto">
              <a:xfrm>
                <a:off x="5599134" y="4552974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8742" name="Oval 11"/>
            <p:cNvSpPr>
              <a:spLocks noChangeArrowheads="1"/>
            </p:cNvSpPr>
            <p:nvPr/>
          </p:nvSpPr>
          <p:spPr bwMode="auto">
            <a:xfrm>
              <a:off x="5786446" y="4356108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743" name="Oval 7"/>
            <p:cNvSpPr>
              <a:spLocks noChangeArrowheads="1"/>
            </p:cNvSpPr>
            <p:nvPr/>
          </p:nvSpPr>
          <p:spPr bwMode="auto">
            <a:xfrm>
              <a:off x="6643702" y="3429000"/>
              <a:ext cx="144462" cy="1440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683" name="Group 37"/>
          <p:cNvGrpSpPr>
            <a:grpSpLocks/>
          </p:cNvGrpSpPr>
          <p:nvPr/>
        </p:nvGrpSpPr>
        <p:grpSpPr bwMode="auto">
          <a:xfrm>
            <a:off x="5543550" y="1571625"/>
            <a:ext cx="1785938" cy="1697038"/>
            <a:chOff x="5786446" y="3522618"/>
            <a:chExt cx="2071702" cy="2046391"/>
          </a:xfrm>
        </p:grpSpPr>
        <p:grpSp>
          <p:nvGrpSpPr>
            <p:cNvPr id="28731" name="Group 11"/>
            <p:cNvGrpSpPr>
              <a:grpSpLocks/>
            </p:cNvGrpSpPr>
            <p:nvPr/>
          </p:nvGrpSpPr>
          <p:grpSpPr bwMode="auto">
            <a:xfrm>
              <a:off x="5830592" y="3522618"/>
              <a:ext cx="2027556" cy="2046391"/>
              <a:chOff x="5633726" y="3505170"/>
              <a:chExt cx="2027556" cy="2046391"/>
            </a:xfrm>
          </p:grpSpPr>
          <p:sp>
            <p:nvSpPr>
              <p:cNvPr id="42" name="Oval 5"/>
              <p:cNvSpPr>
                <a:spLocks noChangeArrowheads="1"/>
              </p:cNvSpPr>
              <p:nvPr/>
            </p:nvSpPr>
            <p:spPr bwMode="auto">
              <a:xfrm>
                <a:off x="5633726" y="3541826"/>
                <a:ext cx="1944688" cy="1944688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37" name="Oval 7"/>
              <p:cNvSpPr>
                <a:spLocks noChangeArrowheads="1"/>
              </p:cNvSpPr>
              <p:nvPr/>
            </p:nvSpPr>
            <p:spPr bwMode="auto">
              <a:xfrm>
                <a:off x="6651632" y="3505170"/>
                <a:ext cx="144462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38" name="Oval 8"/>
              <p:cNvSpPr>
                <a:spLocks noChangeArrowheads="1"/>
              </p:cNvSpPr>
              <p:nvPr/>
            </p:nvSpPr>
            <p:spPr bwMode="auto">
              <a:xfrm>
                <a:off x="7515232" y="4348177"/>
                <a:ext cx="144462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39" name="Oval 9"/>
              <p:cNvSpPr>
                <a:spLocks noChangeArrowheads="1"/>
              </p:cNvSpPr>
              <p:nvPr/>
            </p:nvSpPr>
            <p:spPr bwMode="auto">
              <a:xfrm>
                <a:off x="7516819" y="4564077"/>
                <a:ext cx="144463" cy="144463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40" name="Oval 10"/>
              <p:cNvSpPr>
                <a:spLocks noChangeArrowheads="1"/>
              </p:cNvSpPr>
              <p:nvPr/>
            </p:nvSpPr>
            <p:spPr bwMode="auto">
              <a:xfrm>
                <a:off x="6580193" y="5407099"/>
                <a:ext cx="144463" cy="14446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E" sz="36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8732" name="Oval 11"/>
            <p:cNvSpPr>
              <a:spLocks noChangeArrowheads="1"/>
            </p:cNvSpPr>
            <p:nvPr/>
          </p:nvSpPr>
          <p:spPr bwMode="auto">
            <a:xfrm>
              <a:off x="5786446" y="4356108"/>
              <a:ext cx="144462" cy="14446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733" name="Oval 7"/>
            <p:cNvSpPr>
              <a:spLocks noChangeArrowheads="1"/>
            </p:cNvSpPr>
            <p:nvPr/>
          </p:nvSpPr>
          <p:spPr bwMode="auto">
            <a:xfrm>
              <a:off x="6643702" y="3522618"/>
              <a:ext cx="144462" cy="1440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800225" y="1962150"/>
            <a:ext cx="127000" cy="12541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2674938" y="2814638"/>
            <a:ext cx="125412" cy="127000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800225" y="3692525"/>
            <a:ext cx="127000" cy="12541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87" name="TextBox 53"/>
          <p:cNvSpPr txBox="1">
            <a:spLocks noChangeArrowheads="1"/>
          </p:cNvSpPr>
          <p:nvPr/>
        </p:nvSpPr>
        <p:spPr bwMode="auto">
          <a:xfrm>
            <a:off x="7358063" y="207168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8688" name="TextBox 54"/>
          <p:cNvSpPr txBox="1">
            <a:spLocks noChangeArrowheads="1"/>
          </p:cNvSpPr>
          <p:nvPr/>
        </p:nvSpPr>
        <p:spPr bwMode="auto">
          <a:xfrm>
            <a:off x="8215313" y="39290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8689" name="TextBox 55"/>
          <p:cNvSpPr txBox="1">
            <a:spLocks noChangeArrowheads="1"/>
          </p:cNvSpPr>
          <p:nvPr/>
        </p:nvSpPr>
        <p:spPr bwMode="auto">
          <a:xfrm>
            <a:off x="7286625" y="55721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358063" y="207168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2-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8215313" y="39290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2-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286625" y="55721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2-</a:t>
            </a:r>
          </a:p>
        </p:txBody>
      </p:sp>
      <p:sp>
        <p:nvSpPr>
          <p:cNvPr id="48" name="Oval 2"/>
          <p:cNvSpPr>
            <a:spLocks noChangeArrowheads="1"/>
          </p:cNvSpPr>
          <p:nvPr/>
        </p:nvSpPr>
        <p:spPr bwMode="auto">
          <a:xfrm>
            <a:off x="1025540" y="4197543"/>
            <a:ext cx="1718204" cy="16922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9" name="Oval 4"/>
          <p:cNvSpPr>
            <a:spLocks noChangeArrowheads="1"/>
          </p:cNvSpPr>
          <p:nvPr/>
        </p:nvSpPr>
        <p:spPr bwMode="auto">
          <a:xfrm>
            <a:off x="1800225" y="4105275"/>
            <a:ext cx="127000" cy="12541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0" name="Oval 3"/>
          <p:cNvSpPr>
            <a:spLocks noChangeArrowheads="1"/>
          </p:cNvSpPr>
          <p:nvPr/>
        </p:nvSpPr>
        <p:spPr bwMode="auto">
          <a:xfrm>
            <a:off x="2674938" y="4957763"/>
            <a:ext cx="125412" cy="127000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" name="Oval 3"/>
          <p:cNvSpPr>
            <a:spLocks noChangeArrowheads="1"/>
          </p:cNvSpPr>
          <p:nvPr/>
        </p:nvSpPr>
        <p:spPr bwMode="auto">
          <a:xfrm>
            <a:off x="1800225" y="5835650"/>
            <a:ext cx="144463" cy="1444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97" name="TextBox 51"/>
          <p:cNvSpPr txBox="1">
            <a:spLocks noChangeArrowheads="1"/>
          </p:cNvSpPr>
          <p:nvPr/>
        </p:nvSpPr>
        <p:spPr bwMode="auto">
          <a:xfrm>
            <a:off x="285750" y="407193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85750" y="407193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3+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857500" y="2857500"/>
            <a:ext cx="3286125" cy="3571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000250" y="4143375"/>
            <a:ext cx="4572000" cy="50006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000250" y="5929313"/>
            <a:ext cx="4071938" cy="78581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2" name="TextBox 69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III  with  Group VII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0" y="2214563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r>
                        <a:rPr lang="en-IE" sz="4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8274050" y="2222500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424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40868 0.071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2.96296E-6 L 0.39045 0.05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52535 -0.00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-1.48148E-6 L 0.52535 0.074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4.07407E-6 L 0.31371 0.1027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51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2.59259E-6 L 0.48212 0.1243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00" y="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0484" grpId="0" animBg="1"/>
      <p:bldP spid="21" grpId="0" animBg="1"/>
      <p:bldP spid="20483" grpId="0" animBg="1"/>
      <p:bldP spid="57" grpId="0"/>
      <p:bldP spid="58" grpId="0"/>
      <p:bldP spid="59" grpId="0"/>
      <p:bldP spid="49" grpId="0" animBg="1"/>
      <p:bldP spid="50" grpId="0" animBg="1"/>
      <p:bldP spid="51" grpId="0" animBg="1"/>
      <p:bldP spid="5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2"/>
          <p:cNvSpPr txBox="1">
            <a:spLocks noChangeArrowheads="1"/>
          </p:cNvSpPr>
          <p:nvPr/>
        </p:nvSpPr>
        <p:spPr bwMode="auto">
          <a:xfrm>
            <a:off x="1000125" y="16430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00125" y="164306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2+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714625" y="2714625"/>
            <a:ext cx="2928938" cy="7143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6211888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i="1">
                <a:solidFill>
                  <a:prstClr val="black"/>
                </a:solidFill>
                <a:latin typeface="Times New Roman" pitchFamily="18" charset="0"/>
              </a:rPr>
              <a:t>Formula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 M</a:t>
            </a:r>
            <a:r>
              <a:rPr lang="en-IE" sz="3600" b="1" baseline="-25000">
                <a:solidFill>
                  <a:prstClr val="black"/>
                </a:solidFill>
                <a:latin typeface="Times New Roman" pitchFamily="18" charset="0"/>
              </a:rPr>
              <a:t>3</a:t>
            </a: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-25000">
                <a:solidFill>
                  <a:prstClr val="black"/>
                </a:solidFill>
                <a:latin typeface="Times New Roman" pitchFamily="18" charset="0"/>
              </a:rPr>
              <a:t>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643188" y="3286125"/>
            <a:ext cx="3500437" cy="21431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954234" y="1649316"/>
            <a:ext cx="1260444" cy="113657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04" name="TextBox 54"/>
          <p:cNvSpPr txBox="1">
            <a:spLocks noChangeArrowheads="1"/>
          </p:cNvSpPr>
          <p:nvPr/>
        </p:nvSpPr>
        <p:spPr bwMode="auto">
          <a:xfrm>
            <a:off x="7215188" y="250031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215188" y="250031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3-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643188" y="1643063"/>
            <a:ext cx="3571875" cy="50006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2"/>
          <p:cNvSpPr>
            <a:spLocks noChangeArrowheads="1"/>
          </p:cNvSpPr>
          <p:nvPr/>
        </p:nvSpPr>
        <p:spPr bwMode="auto">
          <a:xfrm>
            <a:off x="1892320" y="3300274"/>
            <a:ext cx="1260444" cy="113657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9" name="Oval 2"/>
          <p:cNvSpPr>
            <a:spLocks noChangeArrowheads="1"/>
          </p:cNvSpPr>
          <p:nvPr/>
        </p:nvSpPr>
        <p:spPr bwMode="auto">
          <a:xfrm>
            <a:off x="1954234" y="4943348"/>
            <a:ext cx="1260444" cy="113657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75000">
                <a:srgbClr val="00FF00">
                  <a:alpha val="81000"/>
                </a:srgbClr>
              </a:gs>
              <a:gs pos="6000">
                <a:srgbClr val="00FF00">
                  <a:alpha val="81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21594000" rev="0"/>
            </a:camera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1000125" y="307181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000125" y="3071813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2+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000125" y="471487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000125" y="471487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2+</a:t>
            </a:r>
          </a:p>
        </p:txBody>
      </p:sp>
      <p:grpSp>
        <p:nvGrpSpPr>
          <p:cNvPr id="29713" name="Group 11"/>
          <p:cNvGrpSpPr>
            <a:grpSpLocks/>
          </p:cNvGrpSpPr>
          <p:nvPr/>
        </p:nvGrpSpPr>
        <p:grpSpPr bwMode="auto">
          <a:xfrm>
            <a:off x="5667375" y="2087563"/>
            <a:ext cx="1446213" cy="1465262"/>
            <a:chOff x="5572131" y="3413138"/>
            <a:chExt cx="2089151" cy="2114583"/>
          </a:xfrm>
        </p:grpSpPr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5643569" y="3484577"/>
              <a:ext cx="1944688" cy="1944688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68" name="Oval 7"/>
            <p:cNvSpPr>
              <a:spLocks noChangeArrowheads="1"/>
            </p:cNvSpPr>
            <p:nvPr/>
          </p:nvSpPr>
          <p:spPr bwMode="auto">
            <a:xfrm>
              <a:off x="6651631" y="3413138"/>
              <a:ext cx="171615" cy="171485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69" name="Oval 8"/>
            <p:cNvSpPr>
              <a:spLocks noChangeArrowheads="1"/>
            </p:cNvSpPr>
            <p:nvPr/>
          </p:nvSpPr>
          <p:spPr bwMode="auto">
            <a:xfrm>
              <a:off x="7515232" y="4348177"/>
              <a:ext cx="144462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70" name="Oval 9"/>
            <p:cNvSpPr>
              <a:spLocks noChangeArrowheads="1"/>
            </p:cNvSpPr>
            <p:nvPr/>
          </p:nvSpPr>
          <p:spPr bwMode="auto">
            <a:xfrm>
              <a:off x="7516819" y="4564077"/>
              <a:ext cx="144463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71" name="Oval 10"/>
            <p:cNvSpPr>
              <a:spLocks noChangeArrowheads="1"/>
            </p:cNvSpPr>
            <p:nvPr/>
          </p:nvSpPr>
          <p:spPr bwMode="auto">
            <a:xfrm>
              <a:off x="6580193" y="5356236"/>
              <a:ext cx="171615" cy="171485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72" name="Oval 11"/>
            <p:cNvSpPr>
              <a:spLocks noChangeArrowheads="1"/>
            </p:cNvSpPr>
            <p:nvPr/>
          </p:nvSpPr>
          <p:spPr bwMode="auto">
            <a:xfrm>
              <a:off x="5572131" y="4492636"/>
              <a:ext cx="171615" cy="171485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643563" y="3983038"/>
            <a:ext cx="1446212" cy="1465262"/>
            <a:chOff x="5572124" y="3413138"/>
            <a:chExt cx="2089158" cy="2114582"/>
          </a:xfrm>
        </p:grpSpPr>
        <p:sp>
          <p:nvSpPr>
            <p:cNvPr id="84" name="Oval 5"/>
            <p:cNvSpPr>
              <a:spLocks noChangeArrowheads="1"/>
            </p:cNvSpPr>
            <p:nvPr/>
          </p:nvSpPr>
          <p:spPr bwMode="auto">
            <a:xfrm>
              <a:off x="5643569" y="3484577"/>
              <a:ext cx="1944688" cy="1944688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60" name="Oval 7"/>
            <p:cNvSpPr>
              <a:spLocks noChangeArrowheads="1"/>
            </p:cNvSpPr>
            <p:nvPr/>
          </p:nvSpPr>
          <p:spPr bwMode="auto">
            <a:xfrm>
              <a:off x="6651630" y="3413138"/>
              <a:ext cx="156014" cy="155895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61" name="Oval 8"/>
            <p:cNvSpPr>
              <a:spLocks noChangeArrowheads="1"/>
            </p:cNvSpPr>
            <p:nvPr/>
          </p:nvSpPr>
          <p:spPr bwMode="auto">
            <a:xfrm>
              <a:off x="7515232" y="4348177"/>
              <a:ext cx="144462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62" name="Oval 9"/>
            <p:cNvSpPr>
              <a:spLocks noChangeArrowheads="1"/>
            </p:cNvSpPr>
            <p:nvPr/>
          </p:nvSpPr>
          <p:spPr bwMode="auto">
            <a:xfrm>
              <a:off x="7516819" y="4564077"/>
              <a:ext cx="144463" cy="14446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63" name="Oval 10"/>
            <p:cNvSpPr>
              <a:spLocks noChangeArrowheads="1"/>
            </p:cNvSpPr>
            <p:nvPr/>
          </p:nvSpPr>
          <p:spPr bwMode="auto">
            <a:xfrm>
              <a:off x="6580193" y="5356236"/>
              <a:ext cx="171615" cy="17148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64" name="Oval 11"/>
            <p:cNvSpPr>
              <a:spLocks noChangeArrowheads="1"/>
            </p:cNvSpPr>
            <p:nvPr/>
          </p:nvSpPr>
          <p:spPr bwMode="auto">
            <a:xfrm>
              <a:off x="5572124" y="4445142"/>
              <a:ext cx="171615" cy="171485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E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500313" y="1571625"/>
            <a:ext cx="119062" cy="1190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498725" y="2705100"/>
            <a:ext cx="119063" cy="1190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rrowheads="1"/>
          </p:cNvSpPr>
          <p:nvPr/>
        </p:nvSpPr>
        <p:spPr bwMode="auto">
          <a:xfrm>
            <a:off x="2451100" y="3222625"/>
            <a:ext cx="119063" cy="1190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6" name="Oval 3"/>
          <p:cNvSpPr>
            <a:spLocks noChangeArrowheads="1"/>
          </p:cNvSpPr>
          <p:nvPr/>
        </p:nvSpPr>
        <p:spPr bwMode="auto">
          <a:xfrm>
            <a:off x="2428875" y="4381500"/>
            <a:ext cx="119063" cy="11906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0" name="Oval 4"/>
          <p:cNvSpPr>
            <a:spLocks noChangeArrowheads="1"/>
          </p:cNvSpPr>
          <p:nvPr/>
        </p:nvSpPr>
        <p:spPr bwMode="auto">
          <a:xfrm>
            <a:off x="2513013" y="4865688"/>
            <a:ext cx="119062" cy="119062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" name="Oval 3"/>
          <p:cNvSpPr>
            <a:spLocks noChangeArrowheads="1"/>
          </p:cNvSpPr>
          <p:nvPr/>
        </p:nvSpPr>
        <p:spPr bwMode="auto">
          <a:xfrm>
            <a:off x="2522538" y="5999163"/>
            <a:ext cx="119062" cy="119062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3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7215188" y="44291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>
                <a:solidFill>
                  <a:prstClr val="black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7215188" y="44291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3600" b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IE" sz="3600" b="1" baseline="30000">
                <a:solidFill>
                  <a:prstClr val="black"/>
                </a:solidFill>
                <a:latin typeface="Times New Roman" pitchFamily="18" charset="0"/>
              </a:rPr>
              <a:t>3-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2643188" y="4071938"/>
            <a:ext cx="3571875" cy="3571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2643188" y="4572000"/>
            <a:ext cx="3000375" cy="3571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2714625" y="5429250"/>
            <a:ext cx="3429000" cy="64293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6" name="TextBox 107"/>
          <p:cNvSpPr txBox="1">
            <a:spLocks noChangeArrowheads="1"/>
          </p:cNvSpPr>
          <p:nvPr/>
        </p:nvSpPr>
        <p:spPr bwMode="auto">
          <a:xfrm>
            <a:off x="928688" y="285750"/>
            <a:ext cx="7072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4400">
                <a:solidFill>
                  <a:srgbClr val="FFFF00"/>
                </a:solidFill>
                <a:latin typeface="Times New Roman" pitchFamily="18" charset="0"/>
              </a:rPr>
              <a:t>Group II  with  Group V</a:t>
            </a:r>
            <a:endParaRPr lang="en-IE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8274050" y="2008188"/>
          <a:ext cx="870070" cy="3386665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 </a:t>
                      </a:r>
                      <a:endParaRPr lang="en-IE" sz="4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Sb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0" y="2008188"/>
          <a:ext cx="870070" cy="4063998"/>
        </p:xfrm>
        <a:graphic>
          <a:graphicData uri="http://schemas.openxmlformats.org/drawingml/2006/table">
            <a:tbl>
              <a:tblPr/>
              <a:tblGrid>
                <a:gridCol w="870070"/>
              </a:tblGrid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endParaRPr lang="en-IE" sz="4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b"/>
                      <a:r>
                        <a:rPr lang="en-IE" sz="4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472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0.40886 0.07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81 L 0.346 -0.0055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-2.22222E-6 L 0.41111 0.031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324 L 0.41667 -0.0564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-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254 L 0.34444 -0.0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0.39861 -0.0997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58" grpId="0"/>
      <p:bldP spid="72" grpId="0"/>
      <p:bldP spid="73" grpId="0"/>
      <p:bldP spid="74" grpId="0"/>
      <p:bldP spid="75" grpId="0"/>
      <p:bldP spid="20484" grpId="0" animBg="1"/>
      <p:bldP spid="20483" grpId="0" animBg="1"/>
      <p:bldP spid="65" grpId="0" animBg="1"/>
      <p:bldP spid="65" grpId="1" animBg="1"/>
      <p:bldP spid="66" grpId="0" animBg="1"/>
      <p:bldP spid="66" grpId="1" animBg="1"/>
      <p:bldP spid="70" grpId="0" animBg="1"/>
      <p:bldP spid="70" grpId="1" animBg="1"/>
      <p:bldP spid="71" grpId="0" animBg="1"/>
      <p:bldP spid="71" grpId="1" animBg="1"/>
      <p:bldP spid="90" grpId="0"/>
      <p:bldP spid="91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>
                <a:solidFill>
                  <a:schemeClr val="accent1">
                    <a:satMod val="150000"/>
                  </a:schemeClr>
                </a:solidFill>
              </a:rPr>
              <a:t>Examples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575"/>
            <a:ext cx="4286250" cy="4114800"/>
          </a:xfrm>
        </p:spPr>
        <p:txBody>
          <a:bodyPr/>
          <a:lstStyle/>
          <a:p>
            <a:pPr eaLnBrk="1" hangingPunct="1"/>
            <a:r>
              <a:rPr lang="en-IE" smtClean="0"/>
              <a:t>Aluminium :oxygen</a:t>
            </a:r>
          </a:p>
          <a:p>
            <a:pPr eaLnBrk="1" hangingPunct="1"/>
            <a:r>
              <a:rPr lang="en-IE" smtClean="0"/>
              <a:t>Magnesium :nitrogen</a:t>
            </a:r>
          </a:p>
          <a:p>
            <a:pPr eaLnBrk="1" hangingPunct="1"/>
            <a:r>
              <a:rPr lang="en-IE" smtClean="0"/>
              <a:t>Barium: Arsenic</a:t>
            </a:r>
          </a:p>
          <a:p>
            <a:pPr eaLnBrk="1" hangingPunct="1"/>
            <a:r>
              <a:rPr lang="en-IE" smtClean="0"/>
              <a:t>Aluminium :Iodine</a:t>
            </a:r>
          </a:p>
          <a:p>
            <a:pPr eaLnBrk="1" hangingPunct="1"/>
            <a:r>
              <a:rPr lang="en-IE" smtClean="0"/>
              <a:t>Gallium :Sulphur</a:t>
            </a:r>
          </a:p>
          <a:p>
            <a:pPr eaLnBrk="1" hangingPunct="1"/>
            <a:r>
              <a:rPr lang="en-IE" smtClean="0"/>
              <a:t>Barium :Oxygen</a:t>
            </a:r>
          </a:p>
          <a:p>
            <a:pPr eaLnBrk="1" hangingPunct="1"/>
            <a:r>
              <a:rPr lang="en-IE" smtClean="0"/>
              <a:t>Sodium :Fluorine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071938" y="2060575"/>
            <a:ext cx="48926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9676D"/>
              </a:buClr>
              <a:buFontTx/>
              <a:buChar char="•"/>
            </a:pPr>
            <a:r>
              <a:rPr lang="en-IE" sz="3200">
                <a:solidFill>
                  <a:prstClr val="black"/>
                </a:solidFill>
                <a:latin typeface="Times New Roman" pitchFamily="18" charset="0"/>
              </a:rPr>
              <a:t>Draw diagrams – outer shell only required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9676D"/>
              </a:buClr>
              <a:buFontTx/>
              <a:buChar char="•"/>
            </a:pPr>
            <a:r>
              <a:rPr lang="en-IE" sz="3200">
                <a:solidFill>
                  <a:prstClr val="black"/>
                </a:solidFill>
                <a:latin typeface="Times New Roman" pitchFamily="18" charset="0"/>
              </a:rPr>
              <a:t>Show electron movement with arrows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9676D"/>
              </a:buClr>
              <a:buFontTx/>
              <a:buChar char="•"/>
            </a:pPr>
            <a:r>
              <a:rPr lang="en-IE" sz="3200">
                <a:solidFill>
                  <a:prstClr val="black"/>
                </a:solidFill>
                <a:latin typeface="Times New Roman" pitchFamily="18" charset="0"/>
              </a:rPr>
              <a:t>Show atoms with charge and number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9676D"/>
              </a:buClr>
              <a:buFontTx/>
              <a:buChar char="•"/>
            </a:pPr>
            <a:r>
              <a:rPr lang="en-IE" sz="3200">
                <a:solidFill>
                  <a:prstClr val="black"/>
                </a:solidFill>
                <a:latin typeface="Times New Roman" pitchFamily="18" charset="0"/>
              </a:rPr>
              <a:t>Write formula [without charges] and name</a:t>
            </a:r>
          </a:p>
        </p:txBody>
      </p:sp>
    </p:spTree>
    <p:extLst>
      <p:ext uri="{BB962C8B-B14F-4D97-AF65-F5344CB8AC3E}">
        <p14:creationId xmlns:p14="http://schemas.microsoft.com/office/powerpoint/2010/main" val="924056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IE" sz="5400" dirty="0" smtClean="0">
                <a:solidFill>
                  <a:srgbClr val="FFFF00"/>
                </a:solidFill>
              </a:rPr>
              <a:t>Limitations</a:t>
            </a:r>
            <a:endParaRPr lang="en-IE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043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Doesn’t allow for </a:t>
            </a:r>
          </a:p>
          <a:p>
            <a:pPr eaLnBrk="1" hangingPunct="1">
              <a:defRPr/>
            </a:pPr>
            <a: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H, He or Li </a:t>
            </a:r>
            <a:b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[stable with 2 e</a:t>
            </a:r>
            <a:r>
              <a:rPr lang="en-GB" sz="40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their outer shells] - Duet Rule</a:t>
            </a:r>
          </a:p>
          <a:p>
            <a:pPr eaLnBrk="1" hangingPunct="1">
              <a:defRPr/>
            </a:pPr>
            <a: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Transition elements - 18 electron rule</a:t>
            </a:r>
          </a:p>
          <a:p>
            <a:pPr eaLnBrk="1" hangingPunct="1">
              <a:defRPr/>
            </a:pPr>
            <a: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BF</a:t>
            </a:r>
            <a:r>
              <a:rPr lang="en-GB" sz="4000" baseline="-25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which only has 6 e</a:t>
            </a:r>
            <a:r>
              <a:rPr lang="en-GB" sz="40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its outer shell</a:t>
            </a:r>
          </a:p>
        </p:txBody>
      </p:sp>
    </p:spTree>
    <p:extLst>
      <p:ext uri="{BB962C8B-B14F-4D97-AF65-F5344CB8AC3E}">
        <p14:creationId xmlns:p14="http://schemas.microsoft.com/office/powerpoint/2010/main" val="36546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smtClean="0"/>
              <a:t>2.4.2</a:t>
            </a:r>
            <a:br>
              <a:rPr lang="en-GB" smtClean="0"/>
            </a:br>
            <a:r>
              <a:rPr lang="en-GB" smtClean="0"/>
              <a:t>Properties </a:t>
            </a:r>
            <a:r>
              <a:rPr lang="en-GB"/>
              <a:t>of Ionic Compounds</a:t>
            </a:r>
          </a:p>
        </p:txBody>
      </p:sp>
    </p:spTree>
    <p:extLst>
      <p:ext uri="{BB962C8B-B14F-4D97-AF65-F5344CB8AC3E}">
        <p14:creationId xmlns:p14="http://schemas.microsoft.com/office/powerpoint/2010/main" val="31607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7772400" cy="5638800"/>
          </a:xfrm>
        </p:spPr>
        <p:txBody>
          <a:bodyPr/>
          <a:lstStyle/>
          <a:p>
            <a:r>
              <a:rPr lang="en-GB" dirty="0"/>
              <a:t>Have high melting points </a:t>
            </a:r>
          </a:p>
          <a:p>
            <a:r>
              <a:rPr lang="en-GB" dirty="0"/>
              <a:t>Have high boiling points</a:t>
            </a:r>
          </a:p>
          <a:p>
            <a:r>
              <a:rPr lang="en-GB" dirty="0"/>
              <a:t>Have a crystalline form </a:t>
            </a:r>
            <a:r>
              <a:rPr lang="en-GB" i="1" dirty="0"/>
              <a:t>[in general]</a:t>
            </a:r>
          </a:p>
          <a:p>
            <a:r>
              <a:rPr lang="en-GB" dirty="0"/>
              <a:t>Brittle</a:t>
            </a:r>
          </a:p>
          <a:p>
            <a:r>
              <a:rPr lang="en-GB" dirty="0"/>
              <a:t>Insulators when solid</a:t>
            </a:r>
          </a:p>
          <a:p>
            <a:r>
              <a:rPr lang="en-GB" dirty="0"/>
              <a:t>Conduct when molten or in solution</a:t>
            </a:r>
          </a:p>
          <a:p>
            <a:r>
              <a:rPr lang="en-GB" dirty="0"/>
              <a:t>Conduct with Electrolysis</a:t>
            </a:r>
          </a:p>
          <a:p>
            <a:r>
              <a:rPr lang="en-GB" dirty="0"/>
              <a:t>Electrolysis is a chemical reaction caused by the passage of an electric current [DC] through a liquid called the electrolyte.</a:t>
            </a:r>
          </a:p>
        </p:txBody>
      </p:sp>
    </p:spTree>
    <p:extLst>
      <p:ext uri="{BB962C8B-B14F-4D97-AF65-F5344CB8AC3E}">
        <p14:creationId xmlns:p14="http://schemas.microsoft.com/office/powerpoint/2010/main" val="40870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83" name="Group 87"/>
          <p:cNvGrpSpPr>
            <a:grpSpLocks/>
          </p:cNvGrpSpPr>
          <p:nvPr/>
        </p:nvGrpSpPr>
        <p:grpSpPr bwMode="auto">
          <a:xfrm>
            <a:off x="1295400" y="1812925"/>
            <a:ext cx="5867400" cy="1600200"/>
            <a:chOff x="816" y="1776"/>
            <a:chExt cx="3696" cy="1008"/>
          </a:xfrm>
        </p:grpSpPr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816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1488" y="177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1488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1152" y="2112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816" y="177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1824" y="2112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1488" y="2448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2160" y="177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1824" y="177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2160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1152" y="177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1152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1824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2160" y="2448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816" y="2448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2832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3504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2832" y="177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3840" y="2112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3504" y="2448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176" y="177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3840" y="177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4176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3168" y="177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3168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3840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176" y="2448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2832" y="2448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auto">
            <a:xfrm>
              <a:off x="2496" y="177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auto">
            <a:xfrm>
              <a:off x="2496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auto">
            <a:xfrm>
              <a:off x="2496" y="2112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</p:grpSp>
      <p:grpSp>
        <p:nvGrpSpPr>
          <p:cNvPr id="4182" name="Group 86"/>
          <p:cNvGrpSpPr>
            <a:grpSpLocks/>
          </p:cNvGrpSpPr>
          <p:nvPr/>
        </p:nvGrpSpPr>
        <p:grpSpPr bwMode="auto">
          <a:xfrm>
            <a:off x="1295400" y="3413125"/>
            <a:ext cx="5867400" cy="1600200"/>
            <a:chOff x="816" y="2784"/>
            <a:chExt cx="3696" cy="1008"/>
          </a:xfrm>
        </p:grpSpPr>
        <p:sp>
          <p:nvSpPr>
            <p:cNvPr id="4148" name="Oval 52"/>
            <p:cNvSpPr>
              <a:spLocks noChangeArrowheads="1"/>
            </p:cNvSpPr>
            <p:nvPr/>
          </p:nvSpPr>
          <p:spPr bwMode="auto">
            <a:xfrm>
              <a:off x="1152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auto">
            <a:xfrm>
              <a:off x="1824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auto">
            <a:xfrm>
              <a:off x="1488" y="312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auto">
            <a:xfrm>
              <a:off x="1152" y="2784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auto">
            <a:xfrm>
              <a:off x="2160" y="312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auto">
            <a:xfrm>
              <a:off x="1824" y="345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auto">
            <a:xfrm>
              <a:off x="2496" y="2784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auto">
            <a:xfrm>
              <a:off x="2160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auto">
            <a:xfrm>
              <a:off x="2496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auto">
            <a:xfrm>
              <a:off x="1488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auto">
            <a:xfrm>
              <a:off x="1488" y="345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auto">
            <a:xfrm>
              <a:off x="2160" y="345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auto">
            <a:xfrm>
              <a:off x="2496" y="345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auto">
            <a:xfrm>
              <a:off x="1152" y="345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auto">
            <a:xfrm>
              <a:off x="3840" y="2784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auto">
            <a:xfrm>
              <a:off x="3840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auto">
            <a:xfrm>
              <a:off x="3504" y="312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auto">
            <a:xfrm>
              <a:off x="3168" y="2784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auto">
            <a:xfrm>
              <a:off x="4176" y="312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auto">
            <a:xfrm>
              <a:off x="3840" y="345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auto">
            <a:xfrm>
              <a:off x="816" y="312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auto">
            <a:xfrm>
              <a:off x="4176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auto">
            <a:xfrm>
              <a:off x="816" y="345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auto">
            <a:xfrm>
              <a:off x="350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auto">
            <a:xfrm>
              <a:off x="3504" y="345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auto">
            <a:xfrm>
              <a:off x="4176" y="345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auto">
            <a:xfrm>
              <a:off x="3168" y="345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auto">
            <a:xfrm>
              <a:off x="2832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auto">
            <a:xfrm>
              <a:off x="2832" y="345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auto">
            <a:xfrm>
              <a:off x="2832" y="3120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auto">
            <a:xfrm>
              <a:off x="816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164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104 L 0.17135 0.0138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35 1.96532E-6 L 0.16944 -0.17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Tend to be soluble in water in - </a:t>
            </a:r>
          </a:p>
          <a:p>
            <a:r>
              <a:rPr lang="en-GB" i="1"/>
              <a:t>like dissolves like I.e ionic liquids dissolve ionic solids; covalent liquids dissolve covalent liquid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8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solidFill>
                  <a:srgbClr val="FFFF00"/>
                </a:solidFill>
              </a:rPr>
              <a:t>How can atoms get a full outer shell?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2488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Give away electrons</a:t>
            </a:r>
          </a:p>
          <a:p>
            <a:pPr eaLnBrk="1" hangingPunct="1">
              <a:defRPr/>
            </a:pPr>
            <a:r>
              <a:rPr lang="en-GB" sz="4000" dirty="0" smtClean="0"/>
              <a:t>Take in electrons</a:t>
            </a:r>
          </a:p>
          <a:p>
            <a:pPr eaLnBrk="1" hangingPunct="1">
              <a:defRPr/>
            </a:pPr>
            <a:r>
              <a:rPr lang="en-GB" sz="4000" dirty="0" smtClean="0"/>
              <a:t>Share electrons</a:t>
            </a:r>
          </a:p>
          <a:p>
            <a:pPr eaLnBrk="1" hangingPunct="1">
              <a:defRPr/>
            </a:pPr>
            <a:r>
              <a:rPr lang="en-GB" sz="4000" dirty="0" smtClean="0"/>
              <a:t>Don’t bother getting a full outer shell at all – (Rare but does happen [BF</a:t>
            </a:r>
            <a:r>
              <a:rPr lang="en-GB" sz="4000" baseline="-25000" dirty="0" smtClean="0"/>
              <a:t>3</a:t>
            </a:r>
            <a:r>
              <a:rPr lang="en-GB" sz="4000" dirty="0" smtClean="0"/>
              <a:t>])</a:t>
            </a:r>
            <a:endParaRPr lang="en-GB" sz="40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0808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2632</Words>
  <Application>Microsoft Office PowerPoint</Application>
  <PresentationFormat>On-screen Show (4:3)</PresentationFormat>
  <Paragraphs>683</Paragraphs>
  <Slides>83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83</vt:i4>
      </vt:variant>
    </vt:vector>
  </HeadingPairs>
  <TitlesOfParts>
    <vt:vector size="99" baseType="lpstr">
      <vt:lpstr>Arial Unicode MS</vt:lpstr>
      <vt:lpstr>Arial</vt:lpstr>
      <vt:lpstr>Calibri</vt:lpstr>
      <vt:lpstr>Comic Sans MS</vt:lpstr>
      <vt:lpstr>Constantia</vt:lpstr>
      <vt:lpstr>Corbel</vt:lpstr>
      <vt:lpstr>Symbol</vt:lpstr>
      <vt:lpstr>Times New Roman</vt:lpstr>
      <vt:lpstr>Wingdings</vt:lpstr>
      <vt:lpstr>Wingdings 2</vt:lpstr>
      <vt:lpstr>Wingdings 3</vt:lpstr>
      <vt:lpstr>Office Theme</vt:lpstr>
      <vt:lpstr>Flow</vt:lpstr>
      <vt:lpstr>1_Flow</vt:lpstr>
      <vt:lpstr>Module</vt:lpstr>
      <vt:lpstr>2_Flow</vt:lpstr>
      <vt:lpstr>Essential to know</vt:lpstr>
      <vt:lpstr>PowerPoint Presentation</vt:lpstr>
      <vt:lpstr>PowerPoint Presentation</vt:lpstr>
      <vt:lpstr>Octet Rule All atoms are trying to get structure of nearest Noble Gas i.e. eight electrons in their outer shell and thus stability </vt:lpstr>
      <vt:lpstr>PowerPoint Presentation</vt:lpstr>
      <vt:lpstr>PowerPoint Presentation</vt:lpstr>
      <vt:lpstr>Noble Gases</vt:lpstr>
      <vt:lpstr>Limitations</vt:lpstr>
      <vt:lpstr>How can atoms get a full outer shell?</vt:lpstr>
      <vt:lpstr>2.3.1 Covalent Bonding</vt:lpstr>
      <vt:lpstr>General Rules</vt:lpstr>
      <vt:lpstr>Hydrogen</vt:lpstr>
      <vt:lpstr>Hydrogen - Alternative View</vt:lpstr>
      <vt:lpstr>Chlorine</vt:lpstr>
      <vt:lpstr>Chlorine – Alternative View</vt:lpstr>
      <vt:lpstr>Oxygen</vt:lpstr>
      <vt:lpstr>Oxygen – Alternative View</vt:lpstr>
      <vt:lpstr>Nitrogen</vt:lpstr>
      <vt:lpstr>Nitrogen – Alternative View</vt:lpstr>
      <vt:lpstr>PowerPoint Presentation</vt:lpstr>
      <vt:lpstr>Ozone  O3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2.4.1 Electronegativity</vt:lpstr>
      <vt:lpstr>PowerPoint Presentation</vt:lpstr>
      <vt:lpstr>Hydrogen and Chlorine</vt:lpstr>
      <vt:lpstr>PowerPoint Presentation</vt:lpstr>
      <vt:lpstr>PowerPoint Presentation</vt:lpstr>
      <vt:lpstr>Differences and Bond Type</vt:lpstr>
      <vt:lpstr>Trends in Electronegativity</vt:lpstr>
      <vt:lpstr>Trends in electronegativity</vt:lpstr>
      <vt:lpstr>PowerPoint Presentation</vt:lpstr>
      <vt:lpstr>PowerPoint Presentation</vt:lpstr>
      <vt:lpstr>2.1.3.2  Polar Molecules</vt:lpstr>
      <vt:lpstr>PowerPoint Presentation</vt:lpstr>
      <vt:lpstr>PowerPoint Presentation</vt:lpstr>
      <vt:lpstr>Demonstrating Polarity</vt:lpstr>
      <vt:lpstr>PowerPoint Presentation</vt:lpstr>
      <vt:lpstr>PowerPoint Presentation</vt:lpstr>
      <vt:lpstr>Are all molecules with polar bonds polar?</vt:lpstr>
      <vt:lpstr>PowerPoint Presentation</vt:lpstr>
      <vt:lpstr>PowerPoint Presentation</vt:lpstr>
      <vt:lpstr>Other molecular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 of bond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General Points</vt:lpstr>
      <vt:lpstr>Keeping Track of Electrons</vt:lpstr>
      <vt:lpstr>General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  <vt:lpstr>2.4.2 Properties of Ionic Compounds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aloughnane</dc:creator>
  <cp:lastModifiedBy>Aisling Loughnane</cp:lastModifiedBy>
  <cp:revision>6</cp:revision>
  <dcterms:created xsi:type="dcterms:W3CDTF">2014-05-21T21:22:18Z</dcterms:created>
  <dcterms:modified xsi:type="dcterms:W3CDTF">2016-04-12T21:39:43Z</dcterms:modified>
</cp:coreProperties>
</file>